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77" r:id="rId1"/>
  </p:sldMasterIdLst>
  <p:notesMasterIdLst>
    <p:notesMasterId r:id="rId36"/>
  </p:notesMasterIdLst>
  <p:handoutMasterIdLst>
    <p:handoutMasterId r:id="rId37"/>
  </p:handoutMasterIdLst>
  <p:sldIdLst>
    <p:sldId id="5120" r:id="rId2"/>
    <p:sldId id="5121" r:id="rId3"/>
    <p:sldId id="259" r:id="rId4"/>
    <p:sldId id="260" r:id="rId5"/>
    <p:sldId id="4463" r:id="rId6"/>
    <p:sldId id="5175" r:id="rId7"/>
    <p:sldId id="5176" r:id="rId8"/>
    <p:sldId id="5310" r:id="rId9"/>
    <p:sldId id="5311" r:id="rId10"/>
    <p:sldId id="5312" r:id="rId11"/>
    <p:sldId id="5313" r:id="rId12"/>
    <p:sldId id="5058" r:id="rId13"/>
    <p:sldId id="5126" r:id="rId14"/>
    <p:sldId id="5125" r:id="rId15"/>
    <p:sldId id="5251" r:id="rId16"/>
    <p:sldId id="5252" r:id="rId17"/>
    <p:sldId id="3353" r:id="rId18"/>
    <p:sldId id="3351" r:id="rId19"/>
    <p:sldId id="3760" r:id="rId20"/>
    <p:sldId id="4909" r:id="rId21"/>
    <p:sldId id="3355" r:id="rId22"/>
    <p:sldId id="3356" r:id="rId23"/>
    <p:sldId id="5295" r:id="rId24"/>
    <p:sldId id="5257" r:id="rId25"/>
    <p:sldId id="4043" r:id="rId26"/>
    <p:sldId id="4044" r:id="rId27"/>
    <p:sldId id="4813" r:id="rId28"/>
    <p:sldId id="4815" r:id="rId29"/>
    <p:sldId id="4816" r:id="rId30"/>
    <p:sldId id="4035" r:id="rId31"/>
    <p:sldId id="4048" r:id="rId32"/>
    <p:sldId id="4049" r:id="rId33"/>
    <p:sldId id="3469" r:id="rId34"/>
    <p:sldId id="262" r:id="rId35"/>
  </p:sldIdLst>
  <p:sldSz cx="12192000" cy="6858000"/>
  <p:notesSz cx="6662738" cy="9926638"/>
  <p:custDataLst>
    <p:tags r:id="rId38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B4D"/>
    <a:srgbClr val="586F74"/>
    <a:srgbClr val="F8F200"/>
    <a:srgbClr val="00FF00"/>
    <a:srgbClr val="86A42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5196" autoAdjust="0"/>
  </p:normalViewPr>
  <p:slideViewPr>
    <p:cSldViewPr>
      <p:cViewPr varScale="1">
        <p:scale>
          <a:sx n="109" d="100"/>
          <a:sy n="109" d="100"/>
        </p:scale>
        <p:origin x="60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t" anchorCtr="0" compatLnSpc="1"/>
          <a:lstStyle/>
          <a:p>
            <a:pPr marL="0" marR="0" lvl="0" indent="0" algn="l" defTabSz="9485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773491" y="0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t" anchorCtr="0" compatLnSpc="1"/>
          <a:lstStyle/>
          <a:p>
            <a:pPr marL="0" marR="0" lvl="0" indent="0" algn="r" defTabSz="9485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28158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b" anchorCtr="0" compatLnSpc="1"/>
          <a:lstStyle/>
          <a:p>
            <a:pPr marL="0" marR="0" lvl="0" indent="0" algn="l" defTabSz="9485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773491" y="9428158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b" anchorCtr="0" compatLnSpc="1"/>
          <a:lstStyle/>
          <a:p>
            <a:pPr marL="0" marR="0" lvl="0" indent="0" algn="r" defTabSz="94708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70797B-323C-42D8-91F5-ECEA53BCD926}" type="slidenum">
              <a:rPr/>
              <a:pPr marL="0" marR="0" lvl="0" indent="0" algn="r" defTabSz="94708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‹N›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t" anchorCtr="0" compatLnSpc="1"/>
          <a:lstStyle>
            <a:lvl1pPr marL="0" marR="0" lvl="0" indent="0" algn="l" defTabSz="9485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773491" y="0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t" anchorCtr="0" compatLnSpc="1"/>
          <a:lstStyle>
            <a:lvl1pPr marL="0" marR="0" lvl="0" indent="0" algn="r" defTabSz="9485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66753" y="4714875"/>
            <a:ext cx="5329242" cy="4467228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t" anchorCtr="0" compatLnSpc="1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28158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b" anchorCtr="0" compatLnSpc="1"/>
          <a:lstStyle>
            <a:lvl1pPr marL="0" marR="0" lvl="0" indent="0" algn="l" defTabSz="94852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773491" y="9428158"/>
            <a:ext cx="288766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4841" tIns="47420" rIns="94841" bIns="47420" anchor="b" anchorCtr="0" compatLnSpc="1"/>
          <a:lstStyle>
            <a:lvl1pPr marL="0" marR="0" lvl="0" indent="0" algn="r" defTabSz="94708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04E953F9-38E7-4E02-AEA6-B7248CD546D4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Arial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Arial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Arial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Arial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d5e57419_0_96:notes"/>
          <p:cNvSpPr txBox="1">
            <a:spLocks noGrp="1"/>
          </p:cNvSpPr>
          <p:nvPr>
            <p:ph type="body" idx="1"/>
          </p:nvPr>
        </p:nvSpPr>
        <p:spPr>
          <a:xfrm>
            <a:off x="666753" y="4714875"/>
            <a:ext cx="5329200" cy="446730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10d5e574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0d5e57419_0_17:notes"/>
          <p:cNvSpPr txBox="1">
            <a:spLocks noGrp="1"/>
          </p:cNvSpPr>
          <p:nvPr>
            <p:ph type="body" idx="1"/>
          </p:nvPr>
        </p:nvSpPr>
        <p:spPr>
          <a:xfrm>
            <a:off x="666753" y="4714875"/>
            <a:ext cx="5329200" cy="446730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g110d5e5741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0d5e57419_0_37:notes"/>
          <p:cNvSpPr txBox="1">
            <a:spLocks noGrp="1"/>
          </p:cNvSpPr>
          <p:nvPr>
            <p:ph type="body" idx="1"/>
          </p:nvPr>
        </p:nvSpPr>
        <p:spPr>
          <a:xfrm>
            <a:off x="666753" y="4714875"/>
            <a:ext cx="5329200" cy="446730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10d5e5741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it-IT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69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4E953F9-38E7-4E02-AEA6-B7248CD546D4}" type="slidenum">
              <a:rPr lang="it-IT" smtClean="0"/>
              <a:pPr lvl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19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0d5e57419_0_85:notes"/>
          <p:cNvSpPr txBox="1">
            <a:spLocks noGrp="1"/>
          </p:cNvSpPr>
          <p:nvPr>
            <p:ph type="body" idx="1"/>
          </p:nvPr>
        </p:nvSpPr>
        <p:spPr>
          <a:xfrm>
            <a:off x="666753" y="4714875"/>
            <a:ext cx="5329200" cy="4467300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10d5e5741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 preserve="1">
  <p:cSld name="Diapositiva tito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 preserve="1">
  <p:cSld name="Immagine con didascali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7"/>
          <p:cNvSpPr>
            <a:spLocks noGrp="1"/>
          </p:cNvSpPr>
          <p:nvPr>
            <p:ph type="pic" idx="2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2389717" y="5367335"/>
            <a:ext cx="7315200" cy="80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5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 preserve="1">
  <p:cSld name="Titolo e testo vertica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527047" y="908055"/>
            <a:ext cx="11165421" cy="36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 rot="5400000">
            <a:off x="5811327" y="-1858961"/>
            <a:ext cx="4608511" cy="1116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 preserve="1">
  <p:cSld name="1_Titolo e testo vertica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 rot="5400000">
            <a:off x="7740909" y="2069841"/>
            <a:ext cx="5113333" cy="278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 rot="5400000">
            <a:off x="2056602" y="-621501"/>
            <a:ext cx="5113333" cy="817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, testo e contenuto" type="txAndObj" preserve="1">
  <p:cSld name="Titolo, testo e contenu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527047" y="908055"/>
            <a:ext cx="11165421" cy="36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27047" y="1412876"/>
            <a:ext cx="5480047" cy="460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6210301" y="1412876"/>
            <a:ext cx="5482169" cy="460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9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" type="objOnly" preserve="1">
  <p:cSld name="Contenu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527047" y="908054"/>
            <a:ext cx="11165421" cy="511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4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66351" y="425930"/>
            <a:ext cx="11041227" cy="576064"/>
          </a:xfrm>
        </p:spPr>
        <p:txBody>
          <a:bodyPr/>
          <a:lstStyle/>
          <a:p>
            <a:r>
              <a:rPr lang="it-IT" dirty="0"/>
              <a:t>TITOLO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0" hasCustomPrompt="1"/>
          </p:nvPr>
        </p:nvSpPr>
        <p:spPr>
          <a:xfrm>
            <a:off x="567377" y="1074002"/>
            <a:ext cx="11040201" cy="5040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7376" y="1721479"/>
            <a:ext cx="11040533" cy="4609107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Testo </a:t>
            </a:r>
            <a:r>
              <a:rPr lang="it-IT" dirty="0" err="1"/>
              <a:t>abc</a:t>
            </a:r>
            <a:r>
              <a:rPr lang="it-IT" dirty="0"/>
              <a:t> </a:t>
            </a:r>
            <a:r>
              <a:rPr lang="it-IT" dirty="0" err="1"/>
              <a:t>def</a:t>
            </a:r>
            <a:r>
              <a:rPr lang="it-IT" dirty="0"/>
              <a:t> </a:t>
            </a:r>
            <a:r>
              <a:rPr lang="it-IT" dirty="0" err="1"/>
              <a:t>ghi</a:t>
            </a:r>
            <a:r>
              <a:rPr lang="it-IT" dirty="0"/>
              <a:t> </a:t>
            </a:r>
            <a:r>
              <a:rPr lang="it-IT" dirty="0" err="1"/>
              <a:t>lmn</a:t>
            </a:r>
            <a:r>
              <a:rPr lang="it-IT" dirty="0"/>
              <a:t> </a:t>
            </a:r>
            <a:r>
              <a:rPr lang="it-IT" dirty="0" err="1"/>
              <a:t>opq</a:t>
            </a:r>
            <a:r>
              <a:rPr lang="it-IT" dirty="0"/>
              <a:t> </a:t>
            </a:r>
            <a:r>
              <a:rPr lang="it-IT" dirty="0" err="1"/>
              <a:t>rst</a:t>
            </a:r>
            <a:r>
              <a:rPr lang="it-IT" dirty="0"/>
              <a:t> </a:t>
            </a:r>
            <a:r>
              <a:rPr lang="it-IT" dirty="0" err="1"/>
              <a:t>uvz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944139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 preserve="1">
  <p:cSld name="3_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566351" y="425930"/>
            <a:ext cx="1104122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567377" y="1074002"/>
            <a:ext cx="11040201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567376" y="1721479"/>
            <a:ext cx="11040533" cy="460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5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 preserve="1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527047" y="908055"/>
            <a:ext cx="11165421" cy="36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2532872" y="1419494"/>
            <a:ext cx="11165421" cy="460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21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 preserve="1">
  <p:cSld name="Intestazione sezion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 preserve="1">
  <p:cSld name="Due contenut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527047" y="908055"/>
            <a:ext cx="11165421" cy="36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527047" y="1412876"/>
            <a:ext cx="5480047" cy="460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210301" y="1412876"/>
            <a:ext cx="5482169" cy="460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 preserve="1">
  <p:cSld name="Confron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09600" y="2174872"/>
            <a:ext cx="5386912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4"/>
          </p:nvPr>
        </p:nvSpPr>
        <p:spPr>
          <a:xfrm>
            <a:off x="6193364" y="2174872"/>
            <a:ext cx="5389035" cy="395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5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 preserve="1">
  <p:cSld name="Solo tito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527047" y="908055"/>
            <a:ext cx="11165421" cy="36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9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 preserve="1">
  <p:cSld name="Vuot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8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 preserve="1">
  <p:cSld name="Contenuto con didascali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766730" y="273048"/>
            <a:ext cx="6815669" cy="585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5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7;p3">
            <a:extLst>
              <a:ext uri="{FF2B5EF4-FFF2-40B4-BE49-F238E27FC236}">
                <a16:creationId xmlns:a16="http://schemas.microsoft.com/office/drawing/2014/main" id="{F204D4D3-CE10-483B-91E2-9D90E561526C}"/>
              </a:ext>
            </a:extLst>
          </p:cNvPr>
          <p:cNvSpPr/>
          <p:nvPr userDrawn="1"/>
        </p:nvSpPr>
        <p:spPr>
          <a:xfrm>
            <a:off x="0" y="6488116"/>
            <a:ext cx="12192000" cy="366123"/>
          </a:xfrm>
          <a:prstGeom prst="rect">
            <a:avLst/>
          </a:prstGeom>
          <a:solidFill>
            <a:srgbClr val="D5D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it-IT" dirty="0">
                <a:latin typeface="Poppins Light" panose="00000400000000000000" pitchFamily="2" charset="0"/>
                <a:cs typeface="Poppins Light" panose="00000400000000000000" pitchFamily="2" charset="0"/>
              </a:rPr>
              <a:t>Ing. Rossella Esposti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0" name="Google Shape;10;p7"/>
          <p:cNvSpPr txBox="1"/>
          <p:nvPr/>
        </p:nvSpPr>
        <p:spPr>
          <a:xfrm>
            <a:off x="0" y="6488116"/>
            <a:ext cx="704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it-IT" sz="20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/>
          </a:p>
        </p:txBody>
      </p:sp>
      <p:cxnSp>
        <p:nvCxnSpPr>
          <p:cNvPr id="13" name="Google Shape;13;p7"/>
          <p:cNvCxnSpPr/>
          <p:nvPr/>
        </p:nvCxnSpPr>
        <p:spPr>
          <a:xfrm>
            <a:off x="25673" y="6470834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" name="Google Shape;13;p7">
            <a:extLst>
              <a:ext uri="{FF2B5EF4-FFF2-40B4-BE49-F238E27FC236}">
                <a16:creationId xmlns:a16="http://schemas.microsoft.com/office/drawing/2014/main" id="{1AB55C2A-1AD4-4654-A898-CF2D8BA9942F}"/>
              </a:ext>
            </a:extLst>
          </p:cNvPr>
          <p:cNvCxnSpPr/>
          <p:nvPr userDrawn="1"/>
        </p:nvCxnSpPr>
        <p:spPr>
          <a:xfrm>
            <a:off x="0" y="387165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274E13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10208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26437C0-5D65-43C0-8E73-4B45754117DA}"/>
              </a:ext>
            </a:extLst>
          </p:cNvPr>
          <p:cNvSpPr/>
          <p:nvPr/>
        </p:nvSpPr>
        <p:spPr>
          <a:xfrm>
            <a:off x="0" y="0"/>
            <a:ext cx="12192000" cy="100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Google Shape;153;g110d5e57419_0_85">
            <a:extLst>
              <a:ext uri="{FF2B5EF4-FFF2-40B4-BE49-F238E27FC236}">
                <a16:creationId xmlns:a16="http://schemas.microsoft.com/office/drawing/2014/main" id="{DB4272D4-18BA-40CE-9033-CDD787B1AD00}"/>
              </a:ext>
            </a:extLst>
          </p:cNvPr>
          <p:cNvSpPr/>
          <p:nvPr/>
        </p:nvSpPr>
        <p:spPr>
          <a:xfrm>
            <a:off x="0" y="5138928"/>
            <a:ext cx="12192000" cy="1719072"/>
          </a:xfrm>
          <a:prstGeom prst="rect">
            <a:avLst/>
          </a:prstGeom>
          <a:solidFill>
            <a:srgbClr val="D5D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g110d5e57419_0_96"/>
          <p:cNvCxnSpPr/>
          <p:nvPr/>
        </p:nvCxnSpPr>
        <p:spPr>
          <a:xfrm>
            <a:off x="319200" y="2068450"/>
            <a:ext cx="11339400" cy="0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" name="Google Shape;12;p7">
            <a:extLst>
              <a:ext uri="{FF2B5EF4-FFF2-40B4-BE49-F238E27FC236}">
                <a16:creationId xmlns:a16="http://schemas.microsoft.com/office/drawing/2014/main" id="{26ABF27D-C0DD-4477-8B7C-A818B928D221}"/>
              </a:ext>
            </a:extLst>
          </p:cNvPr>
          <p:cNvSpPr/>
          <p:nvPr/>
        </p:nvSpPr>
        <p:spPr>
          <a:xfrm>
            <a:off x="319200" y="6168454"/>
            <a:ext cx="60411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Diritti d’autore: la presentazione è proprietà intellettuale dell’autore e/o della società da esso rappresentata. Nessuna parte può essere riprodotta senza l’autorizzazione dell’autore</a:t>
            </a:r>
            <a:r>
              <a:rPr lang="it-IT" sz="900" b="0" i="0" u="none" strike="noStrike" cap="none" dirty="0">
                <a:solidFill>
                  <a:srgbClr val="000000"/>
                </a:solidFill>
                <a:latin typeface="Poppins Light" panose="00000400000000000000" pitchFamily="2" charset="0"/>
                <a:ea typeface="Calibri"/>
                <a:cs typeface="Poppins Light" panose="00000400000000000000" pitchFamily="2" charset="0"/>
                <a:sym typeface="Calibri"/>
              </a:rPr>
              <a:t>.</a:t>
            </a:r>
            <a:endParaRPr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3A4C5CE-FB5D-D2B2-CB3F-C51D1F8CF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1" y="-280907"/>
            <a:ext cx="2349355" cy="234935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1AE8B0-6E0A-4A54-A590-C49262634C16}"/>
              </a:ext>
            </a:extLst>
          </p:cNvPr>
          <p:cNvSpPr txBox="1"/>
          <p:nvPr/>
        </p:nvSpPr>
        <p:spPr>
          <a:xfrm>
            <a:off x="639270" y="2321931"/>
            <a:ext cx="111792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>
                <a:latin typeface="Poppins" panose="00000500000000000000" pitchFamily="2" charset="0"/>
                <a:cs typeface="Poppins" panose="00000500000000000000" pitchFamily="2" charset="0"/>
              </a:rPr>
              <a:t>Diagnosi degli edifici esistenti e soluzioni di isolamento per la nuova costruzione</a:t>
            </a:r>
            <a:endParaRPr lang="it-IT" sz="3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g110d5e57419_0_17">
            <a:extLst>
              <a:ext uri="{FF2B5EF4-FFF2-40B4-BE49-F238E27FC236}">
                <a16:creationId xmlns:a16="http://schemas.microsoft.com/office/drawing/2014/main" id="{A4AC8523-858F-7FC0-37B9-3F1B7A12309E}"/>
              </a:ext>
            </a:extLst>
          </p:cNvPr>
          <p:cNvSpPr txBox="1"/>
          <p:nvPr/>
        </p:nvSpPr>
        <p:spPr>
          <a:xfrm>
            <a:off x="306500" y="188275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Il Congresso Nazionale</a:t>
            </a:r>
            <a:endParaRPr sz="2400" dirty="0">
              <a:solidFill>
                <a:schemeClr val="tx1"/>
              </a:solidFill>
              <a:highlight>
                <a:srgbClr val="D5DB4D"/>
              </a:highlight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C66DFD-EFFD-449C-5818-FEC6F437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764704"/>
            <a:ext cx="9951094" cy="54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10C5896-8B6C-97DE-7895-4676ACA05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3" y="620076"/>
            <a:ext cx="10298813" cy="5726878"/>
          </a:xfrm>
          <a:prstGeom prst="rect">
            <a:avLst/>
          </a:prstGeom>
        </p:spPr>
      </p:pic>
      <p:sp>
        <p:nvSpPr>
          <p:cNvPr id="2" name="Google Shape;86;g110d5e57419_0_17">
            <a:extLst>
              <a:ext uri="{FF2B5EF4-FFF2-40B4-BE49-F238E27FC236}">
                <a16:creationId xmlns:a16="http://schemas.microsoft.com/office/drawing/2014/main" id="{A4AC8523-858F-7FC0-37B9-3F1B7A12309E}"/>
              </a:ext>
            </a:extLst>
          </p:cNvPr>
          <p:cNvSpPr txBox="1"/>
          <p:nvPr/>
        </p:nvSpPr>
        <p:spPr>
          <a:xfrm>
            <a:off x="306500" y="188275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Il Congresso Nazionale</a:t>
            </a:r>
            <a:endParaRPr sz="2400" dirty="0">
              <a:solidFill>
                <a:schemeClr val="tx1"/>
              </a:solidFill>
              <a:highlight>
                <a:srgbClr val="D5DB4D"/>
              </a:highlight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64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;g110d5e57419_0_17">
            <a:extLst>
              <a:ext uri="{FF2B5EF4-FFF2-40B4-BE49-F238E27FC236}">
                <a16:creationId xmlns:a16="http://schemas.microsoft.com/office/drawing/2014/main" id="{BCE2306C-3C08-46A9-B867-7320B2B52CAA}"/>
              </a:ext>
            </a:extLst>
          </p:cNvPr>
          <p:cNvSpPr txBox="1"/>
          <p:nvPr/>
        </p:nvSpPr>
        <p:spPr>
          <a:xfrm>
            <a:off x="306500" y="188275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5DB4D"/>
                </a:highlight>
                <a:uLnTx/>
                <a:uFillTx/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Social network e video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D5DB4D"/>
              </a:highlight>
              <a:uLnTx/>
              <a:uFillTx/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sp>
        <p:nvSpPr>
          <p:cNvPr id="6" name="Google Shape;153;g110d5e57419_0_85">
            <a:extLst>
              <a:ext uri="{FF2B5EF4-FFF2-40B4-BE49-F238E27FC236}">
                <a16:creationId xmlns:a16="http://schemas.microsoft.com/office/drawing/2014/main" id="{EC8C1D1C-ADBD-4157-833A-600F483AF60E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D5D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A1C677-7D7D-3E19-D686-A9D420529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7" y="1529577"/>
            <a:ext cx="518160" cy="51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5331248-64C3-022A-A419-A8A69E904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7" y="260043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EBB8DE-7389-5F4C-2EF9-662E5C405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7" y="3686529"/>
            <a:ext cx="533400" cy="533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8685BA-AD3C-CE9F-CB84-04D07A3D6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5"/>
          <a:stretch/>
        </p:blipFill>
        <p:spPr bwMode="auto">
          <a:xfrm>
            <a:off x="691977" y="4853388"/>
            <a:ext cx="768292" cy="5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7B43EE1-DDB4-B368-5434-4FBF88D52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110" y="823256"/>
            <a:ext cx="7697743" cy="521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Google Shape;134;p3">
            <a:extLst>
              <a:ext uri="{FF2B5EF4-FFF2-40B4-BE49-F238E27FC236}">
                <a16:creationId xmlns:a16="http://schemas.microsoft.com/office/drawing/2014/main" id="{E994B281-9704-6BD1-4F2C-800A72DB8F09}"/>
              </a:ext>
            </a:extLst>
          </p:cNvPr>
          <p:cNvSpPr txBox="1"/>
          <p:nvPr/>
        </p:nvSpPr>
        <p:spPr>
          <a:xfrm>
            <a:off x="1349433" y="1441585"/>
            <a:ext cx="24317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7.100 Like</a:t>
            </a:r>
          </a:p>
          <a:p>
            <a:r>
              <a:rPr lang="it-IT" sz="2000" dirty="0">
                <a:solidFill>
                  <a:schemeClr val="tx1"/>
                </a:solidFill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8.300 Followers</a:t>
            </a:r>
          </a:p>
        </p:txBody>
      </p:sp>
      <p:sp>
        <p:nvSpPr>
          <p:cNvPr id="12" name="Google Shape;134;p3">
            <a:extLst>
              <a:ext uri="{FF2B5EF4-FFF2-40B4-BE49-F238E27FC236}">
                <a16:creationId xmlns:a16="http://schemas.microsoft.com/office/drawing/2014/main" id="{E59CC769-CC50-5863-671A-B65D0B756921}"/>
              </a:ext>
            </a:extLst>
          </p:cNvPr>
          <p:cNvSpPr txBox="1"/>
          <p:nvPr/>
        </p:nvSpPr>
        <p:spPr>
          <a:xfrm>
            <a:off x="1349433" y="2667098"/>
            <a:ext cx="243172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8.000 Followers</a:t>
            </a:r>
          </a:p>
        </p:txBody>
      </p:sp>
      <p:sp>
        <p:nvSpPr>
          <p:cNvPr id="13" name="Google Shape;134;p3">
            <a:extLst>
              <a:ext uri="{FF2B5EF4-FFF2-40B4-BE49-F238E27FC236}">
                <a16:creationId xmlns:a16="http://schemas.microsoft.com/office/drawing/2014/main" id="{3488A07F-CCD4-925C-97E9-1D32BB19918E}"/>
              </a:ext>
            </a:extLst>
          </p:cNvPr>
          <p:cNvSpPr txBox="1"/>
          <p:nvPr/>
        </p:nvSpPr>
        <p:spPr>
          <a:xfrm>
            <a:off x="1349433" y="3753194"/>
            <a:ext cx="243172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460 Followers</a:t>
            </a:r>
          </a:p>
        </p:txBody>
      </p:sp>
      <p:sp>
        <p:nvSpPr>
          <p:cNvPr id="14" name="Google Shape;134;p3">
            <a:extLst>
              <a:ext uri="{FF2B5EF4-FFF2-40B4-BE49-F238E27FC236}">
                <a16:creationId xmlns:a16="http://schemas.microsoft.com/office/drawing/2014/main" id="{C7172606-54C2-5347-E20C-8D5C41997637}"/>
              </a:ext>
            </a:extLst>
          </p:cNvPr>
          <p:cNvSpPr txBox="1"/>
          <p:nvPr/>
        </p:nvSpPr>
        <p:spPr>
          <a:xfrm>
            <a:off x="1522614" y="4925756"/>
            <a:ext cx="243172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000" dirty="0">
                <a:solidFill>
                  <a:schemeClr val="tx1"/>
                </a:solidFill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5.300 Iscritti</a:t>
            </a:r>
          </a:p>
        </p:txBody>
      </p:sp>
    </p:spTree>
    <p:extLst>
      <p:ext uri="{BB962C8B-B14F-4D97-AF65-F5344CB8AC3E}">
        <p14:creationId xmlns:p14="http://schemas.microsoft.com/office/powerpoint/2010/main" val="4813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BB271F1-8384-D7CC-2C5E-B4A96CCB1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09490"/>
            <a:ext cx="2349355" cy="23493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257826-C0DA-8987-261D-09583A5D9104}"/>
              </a:ext>
            </a:extLst>
          </p:cNvPr>
          <p:cNvSpPr txBox="1"/>
          <p:nvPr/>
        </p:nvSpPr>
        <p:spPr>
          <a:xfrm>
            <a:off x="551384" y="2132856"/>
            <a:ext cx="3960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3200" b="1" i="0" u="none" strike="noStrike" baseline="0" dirty="0">
              <a:solidFill>
                <a:srgbClr val="000000"/>
              </a:solidFill>
              <a:latin typeface="Poppins Medium" panose="00000600000000000000" pitchFamily="2" charset="0"/>
            </a:endParaRPr>
          </a:p>
          <a:p>
            <a:endParaRPr lang="it-IT" sz="3200" b="1" i="0" u="none" strike="noStrike" baseline="0" dirty="0">
              <a:latin typeface="Poppins Medium" panose="00000600000000000000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3860D8-2CBB-1215-8FFF-A675A1A3B5EC}"/>
              </a:ext>
            </a:extLst>
          </p:cNvPr>
          <p:cNvSpPr txBox="1"/>
          <p:nvPr/>
        </p:nvSpPr>
        <p:spPr>
          <a:xfrm>
            <a:off x="539135" y="213525"/>
            <a:ext cx="6117996" cy="36933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2400"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</a:defRPr>
            </a:lvl1pPr>
          </a:lstStyle>
          <a:p>
            <a:r>
              <a:rPr lang="it-IT" dirty="0"/>
              <a:t>CREDITI FORMATIVI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1792B9-4FFA-B788-C729-850137FA871E}"/>
              </a:ext>
            </a:extLst>
          </p:cNvPr>
          <p:cNvSpPr txBox="1"/>
          <p:nvPr/>
        </p:nvSpPr>
        <p:spPr>
          <a:xfrm>
            <a:off x="0" y="2958845"/>
            <a:ext cx="4896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Diagnosi degli edifici esistenti e soluzioni di isolamento per la nuova costruzione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7900E8-9BAD-8FFF-7591-682382831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780990"/>
            <a:ext cx="5947827" cy="43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BB271F1-8384-D7CC-2C5E-B4A96CCB1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09490"/>
            <a:ext cx="2349355" cy="234935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41DADEC-98CD-912C-7446-BFB51F2AAAED}"/>
              </a:ext>
            </a:extLst>
          </p:cNvPr>
          <p:cNvSpPr/>
          <p:nvPr/>
        </p:nvSpPr>
        <p:spPr>
          <a:xfrm>
            <a:off x="5519936" y="306896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Google Shape;86;g110d5e57419_0_17">
            <a:extLst>
              <a:ext uri="{FF2B5EF4-FFF2-40B4-BE49-F238E27FC236}">
                <a16:creationId xmlns:a16="http://schemas.microsoft.com/office/drawing/2014/main" id="{D68AC32C-8FC7-A025-9911-06D4C5F9D2EE}"/>
              </a:ext>
            </a:extLst>
          </p:cNvPr>
          <p:cNvSpPr txBox="1"/>
          <p:nvPr/>
        </p:nvSpPr>
        <p:spPr>
          <a:xfrm>
            <a:off x="303600" y="421364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Programma</a:t>
            </a:r>
            <a:endParaRPr sz="2400" dirty="0">
              <a:solidFill>
                <a:schemeClr val="tx1"/>
              </a:solidFill>
              <a:highlight>
                <a:srgbClr val="D5DB4D"/>
              </a:highlight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DEBD62-938A-DD68-8625-DDFD8756C221}"/>
              </a:ext>
            </a:extLst>
          </p:cNvPr>
          <p:cNvSpPr/>
          <p:nvPr/>
        </p:nvSpPr>
        <p:spPr>
          <a:xfrm>
            <a:off x="4583832" y="2348880"/>
            <a:ext cx="46805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7ACCB0-4B1C-B91A-6F1B-ECA011358092}"/>
              </a:ext>
            </a:extLst>
          </p:cNvPr>
          <p:cNvSpPr txBox="1"/>
          <p:nvPr/>
        </p:nvSpPr>
        <p:spPr>
          <a:xfrm>
            <a:off x="443372" y="3139096"/>
            <a:ext cx="4896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Diagnosi degli edifici esistenti e soluzioni di isolamento per la nuova costruzione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538B90-AC05-F672-1AB2-95B7B2C6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2" y="729271"/>
            <a:ext cx="5022654" cy="52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FEBAA3-731D-5592-834B-A7EB2477BDA0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D7D9FE-4179-6E7D-5D37-6DA70457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80" y="770388"/>
            <a:ext cx="2034048" cy="2819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5FE2D5-8D22-44B9-F096-8FDCD05A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98" y="770389"/>
            <a:ext cx="2068498" cy="28192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53238A-13BD-BCDB-156B-1F3F94A3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959" y="3786217"/>
            <a:ext cx="1685080" cy="23629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64ED62-5BD2-E405-C0FE-0992D73C2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32" y="3792441"/>
            <a:ext cx="1656244" cy="22951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C4A79ED-46E1-49F7-21CF-7C84CA2B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864" y="620688"/>
            <a:ext cx="719071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9151" t="15224" r="8754" b="19937"/>
          <a:stretch>
            <a:fillRect/>
          </a:stretch>
        </p:blipFill>
        <p:spPr bwMode="auto">
          <a:xfrm>
            <a:off x="1746934" y="644525"/>
            <a:ext cx="8813118" cy="5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A48EB5-29E3-544C-2EDD-95AB7F0ACBFE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</p:spTree>
    <p:extLst>
      <p:ext uri="{BB962C8B-B14F-4D97-AF65-F5344CB8AC3E}">
        <p14:creationId xmlns:p14="http://schemas.microsoft.com/office/powerpoint/2010/main" val="5192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2031" t="19727" r="18437" b="31250"/>
          <a:stretch>
            <a:fillRect/>
          </a:stretch>
        </p:blipFill>
        <p:spPr bwMode="auto">
          <a:xfrm>
            <a:off x="2391268" y="2501438"/>
            <a:ext cx="2459044" cy="19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 bwMode="auto">
          <a:xfrm>
            <a:off x="2391268" y="3684803"/>
            <a:ext cx="2157286" cy="72434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Freccia in giù 16"/>
          <p:cNvSpPr/>
          <p:nvPr/>
        </p:nvSpPr>
        <p:spPr bwMode="auto">
          <a:xfrm rot="10800000">
            <a:off x="4548554" y="3467927"/>
            <a:ext cx="301758" cy="71510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850313" y="3884096"/>
            <a:ext cx="10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Poppins Light" panose="00000400000000000000" pitchFamily="2" charset="0"/>
                <a:cs typeface="Poppins Light" panose="00000400000000000000" pitchFamily="2" charset="0"/>
              </a:rPr>
              <a:t>&gt; 50%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32031" t="19727" r="18437" b="31250"/>
          <a:stretch>
            <a:fillRect/>
          </a:stretch>
        </p:blipFill>
        <p:spPr bwMode="auto">
          <a:xfrm>
            <a:off x="6939822" y="2493747"/>
            <a:ext cx="2459044" cy="19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19"/>
          <p:cNvSpPr/>
          <p:nvPr/>
        </p:nvSpPr>
        <p:spPr bwMode="auto">
          <a:xfrm>
            <a:off x="8815754" y="3051758"/>
            <a:ext cx="46892" cy="126609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8440616" y="4053497"/>
            <a:ext cx="375139" cy="259072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8440616" y="3215883"/>
            <a:ext cx="375139" cy="45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8487509" y="3684804"/>
            <a:ext cx="375139" cy="45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7819292" y="3183777"/>
            <a:ext cx="144000" cy="180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Rettangolo 24"/>
          <p:cNvSpPr/>
          <p:nvPr/>
        </p:nvSpPr>
        <p:spPr bwMode="auto">
          <a:xfrm>
            <a:off x="7819292" y="3684803"/>
            <a:ext cx="144000" cy="180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401459" y="4317850"/>
            <a:ext cx="719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GEN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913782" y="3467926"/>
            <a:ext cx="719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DIS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579899" y="3391968"/>
            <a:ext cx="719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EMI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2881281" y="4836061"/>
            <a:ext cx="67523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dirty="0">
                <a:latin typeface="Poppins Light" panose="00000400000000000000" pitchFamily="2" charset="0"/>
                <a:cs typeface="Poppins Light" panose="00000400000000000000" pitchFamily="2" charset="0"/>
              </a:rPr>
              <a:t>I requisiti si applicano </a:t>
            </a:r>
            <a:r>
              <a:rPr lang="it-IT" altLang="it-IT" b="1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ALL’ INTERO EDIFICIO</a:t>
            </a:r>
          </a:p>
          <a:p>
            <a:pPr eaLnBrk="1" hangingPunct="1"/>
            <a:endParaRPr lang="it-IT" altLang="it-IT" b="1" u="sng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ctr" eaLnBrk="1" hangingPunct="1"/>
            <a:r>
              <a:rPr lang="it-IT" altLang="it-IT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PER IL 1 LIVELLO STESSI REQUISITI DEI NUOVI EDIFICI </a:t>
            </a:r>
            <a:r>
              <a:rPr lang="it-IT" altLang="it-IT" dirty="0">
                <a:latin typeface="Poppins Light" panose="00000400000000000000" pitchFamily="2" charset="0"/>
                <a:cs typeface="Poppins Light" panose="00000400000000000000" pitchFamily="2" charset="0"/>
              </a:rPr>
              <a:t>(a parte le FER </a:t>
            </a:r>
            <a:r>
              <a:rPr lang="it-IT" altLang="it-IT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tranne in Lombardia </a:t>
            </a:r>
            <a:r>
              <a:rPr lang="it-IT" altLang="it-IT" dirty="0">
                <a:latin typeface="Poppins Light" panose="00000400000000000000" pitchFamily="2" charset="0"/>
                <a:cs typeface="Poppins Light" panose="00000400000000000000" pitchFamily="2" charset="0"/>
              </a:rPr>
              <a:t>dove sono soggetti a FER)</a:t>
            </a:r>
          </a:p>
          <a:p>
            <a:pPr algn="ctr" eaLnBrk="1" hangingPunct="1"/>
            <a:endParaRPr lang="it-IT" altLang="it-IT" u="sng" dirty="0"/>
          </a:p>
          <a:p>
            <a:pPr eaLnBrk="1" hangingPunct="1"/>
            <a:endParaRPr lang="it-IT" alt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8139" t="59926" r="2245" b="19240"/>
          <a:stretch>
            <a:fillRect/>
          </a:stretch>
        </p:blipFill>
        <p:spPr bwMode="auto">
          <a:xfrm>
            <a:off x="755131" y="3338933"/>
            <a:ext cx="916019" cy="783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FD9C00D-0887-6B54-4D2A-9CBA35967A41}"/>
              </a:ext>
            </a:extLst>
          </p:cNvPr>
          <p:cNvSpPr txBox="1"/>
          <p:nvPr/>
        </p:nvSpPr>
        <p:spPr>
          <a:xfrm>
            <a:off x="1568742" y="785900"/>
            <a:ext cx="9280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5DB4D"/>
                </a:highlight>
                <a:uLnTx/>
                <a:uFillTx/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EDIFICI NUOVI E RISTRUTTURAZIONI IMPORTANTI DI I LIVELLO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8229D7-35D0-F62F-8FA2-BB270AE56D39}"/>
              </a:ext>
            </a:extLst>
          </p:cNvPr>
          <p:cNvSpPr txBox="1"/>
          <p:nvPr/>
        </p:nvSpPr>
        <p:spPr>
          <a:xfrm>
            <a:off x="457200" y="1362075"/>
            <a:ext cx="109442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NB</a:t>
            </a:r>
            <a:r>
              <a:rPr lang="it-IT" sz="24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it-IT" sz="2200" dirty="0">
                <a:latin typeface="Poppins Medium" panose="00000600000000000000" pitchFamily="2" charset="0"/>
                <a:cs typeface="Poppins Medium" panose="00000600000000000000" pitchFamily="2" charset="0"/>
              </a:rPr>
              <a:t>l’ambito di applicazione si determina ragionando sull’INTERO EDIFICIO comprensivo di TUTTE le unità immobiliari che lo compongono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114C4-8B96-77A5-7A81-B37C29CFCB68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3750946" y="1392537"/>
            <a:ext cx="6451600" cy="5024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I requisiti si applicano </a:t>
            </a:r>
          </a:p>
          <a:p>
            <a:pPr eaLnBrk="1" hangingPunct="1"/>
            <a:r>
              <a:rPr lang="it-IT" altLang="it-IT" sz="1600" b="1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all’intero edificio 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:</a:t>
            </a:r>
          </a:p>
          <a:p>
            <a:pPr eaLnBrk="1" hangingPunct="1"/>
            <a:endParaRPr lang="it-IT" alt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A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 EP</a:t>
            </a:r>
            <a:r>
              <a:rPr lang="it-IT" altLang="it-IT" sz="1600" baseline="-25000" dirty="0">
                <a:latin typeface="Poppins Light" panose="00000400000000000000" pitchFamily="2" charset="0"/>
                <a:cs typeface="Poppins Light" panose="00000400000000000000" pitchFamily="2" charset="0"/>
              </a:rPr>
              <a:t>H,</a:t>
            </a:r>
            <a:r>
              <a:rPr lang="it-IT" altLang="it-IT" sz="1600" baseline="-25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nd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EP</a:t>
            </a:r>
            <a:r>
              <a:rPr lang="it-IT" altLang="it-IT" sz="1600" baseline="-25000" dirty="0">
                <a:latin typeface="Poppins Light" panose="00000400000000000000" pitchFamily="2" charset="0"/>
                <a:cs typeface="Poppins Light" panose="00000400000000000000" pitchFamily="2" charset="0"/>
              </a:rPr>
              <a:t>C,</a:t>
            </a:r>
            <a:r>
              <a:rPr lang="it-IT" altLang="it-IT" sz="1600" baseline="-25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nd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EP</a:t>
            </a:r>
            <a:r>
              <a:rPr lang="it-IT" altLang="it-IT" sz="1600" baseline="-250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gl</a:t>
            </a:r>
            <a:r>
              <a:rPr lang="it-IT" altLang="it-IT" sz="1600" baseline="-25000" dirty="0">
                <a:latin typeface="Poppins Light" panose="00000400000000000000" pitchFamily="2" charset="0"/>
                <a:cs typeface="Poppins Light" panose="00000400000000000000" pitchFamily="2" charset="0"/>
              </a:rPr>
              <a:t>,tot</a:t>
            </a:r>
            <a:endParaRPr lang="it-IT" alt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B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 H’t</a:t>
            </a: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H-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Asol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,est/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Asup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 utile</a:t>
            </a: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D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 U limite per divisori &lt; 0,8 (W/m2K)</a:t>
            </a: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G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 </a:t>
            </a:r>
            <a:r>
              <a:rPr lang="it-IT" altLang="it-IT" sz="1600" dirty="0" err="1">
                <a:latin typeface="Symbol" pitchFamily="18" charset="2"/>
              </a:rPr>
              <a:t>Y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ie</a:t>
            </a:r>
            <a:endParaRPr lang="it-IT" alt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F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 verifiche </a:t>
            </a:r>
            <a:r>
              <a:rPr lang="it-IT" altLang="it-IT" sz="16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termoigrometriche</a:t>
            </a:r>
            <a:endParaRPr lang="it-IT" altLang="it-IT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M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</a:t>
            </a:r>
            <a:r>
              <a:rPr lang="it-IT" altLang="it-IT" sz="1600" dirty="0"/>
              <a:t> </a:t>
            </a:r>
            <a:r>
              <a:rPr lang="it-IT" altLang="it-IT" sz="1600" dirty="0" err="1">
                <a:latin typeface="Symbol" pitchFamily="18" charset="2"/>
              </a:rPr>
              <a:t>h</a:t>
            </a:r>
            <a:r>
              <a:rPr lang="it-IT" altLang="it-IT" sz="1600" dirty="0" err="1"/>
              <a:t>H</a:t>
            </a:r>
            <a:r>
              <a:rPr lang="it-IT" altLang="it-IT" sz="1600" dirty="0"/>
              <a:t> </a:t>
            </a:r>
            <a:r>
              <a:rPr lang="it-IT" altLang="it-IT" sz="1600" dirty="0" err="1">
                <a:latin typeface="Symbol" pitchFamily="18" charset="2"/>
              </a:rPr>
              <a:t>h</a:t>
            </a:r>
            <a:r>
              <a:rPr lang="it-IT" altLang="it-IT" sz="1600" dirty="0" err="1"/>
              <a:t>w</a:t>
            </a:r>
            <a:r>
              <a:rPr lang="it-IT" altLang="it-IT" sz="1600" dirty="0"/>
              <a:t> </a:t>
            </a:r>
            <a:r>
              <a:rPr lang="it-IT" altLang="it-IT" sz="1600" dirty="0" err="1">
                <a:latin typeface="Symbol" pitchFamily="18" charset="2"/>
              </a:rPr>
              <a:t>h</a:t>
            </a:r>
            <a:r>
              <a:rPr lang="it-IT" altLang="it-IT" sz="1600" dirty="0" err="1"/>
              <a:t>c</a:t>
            </a:r>
            <a:r>
              <a:rPr lang="it-IT" altLang="it-IT" sz="1600" dirty="0"/>
              <a:t> 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: rendimenti limite</a:t>
            </a: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Q,R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 valvole e termoregolazione</a:t>
            </a:r>
          </a:p>
          <a:p>
            <a:pPr>
              <a:lnSpc>
                <a:spcPts val="3000"/>
              </a:lnSpc>
            </a:pPr>
            <a:r>
              <a:rPr lang="it-IT" altLang="it-IT" sz="16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L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- FER (solo se </a:t>
            </a:r>
            <a:r>
              <a:rPr lang="it-IT" altLang="it-IT" sz="16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anche ristrutturazione rilevante </a:t>
            </a: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ai sensi del Dlgs 28)</a:t>
            </a:r>
          </a:p>
          <a:p>
            <a:pPr>
              <a:lnSpc>
                <a:spcPts val="3000"/>
              </a:lnSpc>
            </a:pPr>
            <a:r>
              <a:rPr lang="it-IT" altLang="it-IT" sz="1600" dirty="0">
                <a:latin typeface="Poppins Light" panose="00000400000000000000" pitchFamily="2" charset="0"/>
                <a:cs typeface="Poppins Light" panose="00000400000000000000" pitchFamily="2" charset="0"/>
              </a:rPr>
              <a:t>+ Altri requisiti specifici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899" y="4901232"/>
            <a:ext cx="1047258" cy="149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E1166C6-B83D-4552-94A5-A94D168F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8139" t="59926" r="2245" b="19240"/>
          <a:stretch>
            <a:fillRect/>
          </a:stretch>
        </p:blipFill>
        <p:spPr bwMode="auto">
          <a:xfrm>
            <a:off x="1167333" y="1271120"/>
            <a:ext cx="916019" cy="783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195CA5-44C9-6E54-FEB4-A3A2DD945ADA}"/>
              </a:ext>
            </a:extLst>
          </p:cNvPr>
          <p:cNvSpPr txBox="1"/>
          <p:nvPr/>
        </p:nvSpPr>
        <p:spPr>
          <a:xfrm>
            <a:off x="1568742" y="785900"/>
            <a:ext cx="9280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5DB4D"/>
                </a:highlight>
                <a:uLnTx/>
                <a:uFillTx/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EDIFICI NUOVI E RISTRUTTURAZIONI IMPORTANTI DI I LIVELLO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70AD10-5FF3-5598-6877-6C5795734F23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2D8F68C-C711-0028-6A5C-9F24D9977100}"/>
              </a:ext>
            </a:extLst>
          </p:cNvPr>
          <p:cNvSpPr/>
          <p:nvPr/>
        </p:nvSpPr>
        <p:spPr>
          <a:xfrm rot="10800000">
            <a:off x="6100491" y="224551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B6ABD0-CF86-0D9D-22CE-4D4DBE8AC349}"/>
              </a:ext>
            </a:extLst>
          </p:cNvPr>
          <p:cNvSpPr txBox="1"/>
          <p:nvPr/>
        </p:nvSpPr>
        <p:spPr>
          <a:xfrm>
            <a:off x="6939153" y="22048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Calcolo PT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0BD1A8E5-B027-C8BD-64B2-39B936AD9077}"/>
              </a:ext>
            </a:extLst>
          </p:cNvPr>
          <p:cNvSpPr/>
          <p:nvPr/>
        </p:nvSpPr>
        <p:spPr>
          <a:xfrm rot="10800000">
            <a:off x="6100491" y="2655485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3F9128-B7F8-CFB3-90DF-AB5AC0BFB18B}"/>
              </a:ext>
            </a:extLst>
          </p:cNvPr>
          <p:cNvSpPr txBox="1"/>
          <p:nvPr/>
        </p:nvSpPr>
        <p:spPr>
          <a:xfrm>
            <a:off x="6939153" y="26148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Calcolo 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61456" y="584538"/>
            <a:ext cx="880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Gli indici di prestazione energetica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21990BD-3334-41B6-8F13-637C562D9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381125"/>
            <a:ext cx="8029576" cy="42654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83BDD9-30A9-3053-3DEB-16A4E79240DB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9308394-1BEE-6E5E-0486-AA977F62D0B5}"/>
              </a:ext>
            </a:extLst>
          </p:cNvPr>
          <p:cNvSpPr/>
          <p:nvPr/>
        </p:nvSpPr>
        <p:spPr>
          <a:xfrm rot="10800000">
            <a:off x="4176812" y="4765794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3B6F85-6AD1-AC1E-59AE-961306AD1464}"/>
              </a:ext>
            </a:extLst>
          </p:cNvPr>
          <p:cNvSpPr txBox="1"/>
          <p:nvPr/>
        </p:nvSpPr>
        <p:spPr>
          <a:xfrm>
            <a:off x="5015474" y="47251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Calcolo PT</a:t>
            </a:r>
          </a:p>
        </p:txBody>
      </p:sp>
    </p:spTree>
    <p:extLst>
      <p:ext uri="{BB962C8B-B14F-4D97-AF65-F5344CB8AC3E}">
        <p14:creationId xmlns:p14="http://schemas.microsoft.com/office/powerpoint/2010/main" val="19723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4D893A7-E1F5-87AC-6E50-8F4D3216A2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6" b="28890"/>
          <a:stretch/>
        </p:blipFill>
        <p:spPr>
          <a:xfrm>
            <a:off x="1343472" y="1268760"/>
            <a:ext cx="9153018" cy="3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D9C6580-DDF5-1674-4B66-B2FF6A4D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74" y="753873"/>
            <a:ext cx="7248525" cy="50482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DD2D5C-B974-FC7D-32AE-779DA7EA0C26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</p:spTree>
    <p:extLst>
      <p:ext uri="{BB962C8B-B14F-4D97-AF65-F5344CB8AC3E}">
        <p14:creationId xmlns:p14="http://schemas.microsoft.com/office/powerpoint/2010/main" val="11934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2031" t="19727" r="18437" b="31250"/>
          <a:stretch>
            <a:fillRect/>
          </a:stretch>
        </p:blipFill>
        <p:spPr bwMode="auto">
          <a:xfrm>
            <a:off x="2072453" y="2982523"/>
            <a:ext cx="2459044" cy="19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 bwMode="auto">
          <a:xfrm>
            <a:off x="2072453" y="4365181"/>
            <a:ext cx="2157286" cy="52504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Freccia in giù 16"/>
          <p:cNvSpPr/>
          <p:nvPr/>
        </p:nvSpPr>
        <p:spPr bwMode="auto">
          <a:xfrm rot="10800000">
            <a:off x="4229739" y="3949012"/>
            <a:ext cx="301758" cy="715107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31498" y="4365181"/>
            <a:ext cx="10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&gt; 25%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112" t="59926" r="56764" b="19240"/>
          <a:stretch>
            <a:fillRect/>
          </a:stretch>
        </p:blipFill>
        <p:spPr bwMode="auto">
          <a:xfrm>
            <a:off x="1793615" y="1707769"/>
            <a:ext cx="956420" cy="793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ttangolo 29"/>
          <p:cNvSpPr/>
          <p:nvPr/>
        </p:nvSpPr>
        <p:spPr>
          <a:xfrm>
            <a:off x="5818208" y="1786880"/>
            <a:ext cx="4201610" cy="413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it-IT" altLang="it-IT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requisiti si applicano </a:t>
            </a:r>
          </a:p>
          <a:p>
            <a:pPr lvl="0" eaLnBrk="1" hangingPunct="1"/>
            <a:r>
              <a:rPr lang="it-IT" altLang="it-IT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alla superficie oggetto </a:t>
            </a:r>
          </a:p>
          <a:p>
            <a:pPr lvl="0" eaLnBrk="1" hangingPunct="1"/>
            <a:r>
              <a:rPr lang="it-IT" altLang="it-IT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 intervento </a:t>
            </a:r>
            <a:r>
              <a:rPr lang="it-IT" altLang="it-IT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riguardano:</a:t>
            </a:r>
          </a:p>
          <a:p>
            <a:pPr algn="r" eaLnBrk="1" hangingPunct="1"/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/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Ulim</a:t>
            </a:r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H’t</a:t>
            </a: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I- </a:t>
            </a:r>
            <a:r>
              <a:rPr lang="it-IT" altLang="it-IT" b="1" dirty="0" err="1">
                <a:latin typeface="Poppins" panose="00000500000000000000" pitchFamily="2" charset="0"/>
                <a:cs typeface="Poppins" panose="00000500000000000000" pitchFamily="2" charset="0"/>
              </a:rPr>
              <a:t>g</a:t>
            </a:r>
            <a:r>
              <a:rPr lang="it-IT" altLang="it-IT" b="1" baseline="-25000" dirty="0" err="1">
                <a:latin typeface="Poppins" panose="00000500000000000000" pitchFamily="2" charset="0"/>
                <a:cs typeface="Poppins" panose="00000500000000000000" pitchFamily="2" charset="0"/>
              </a:rPr>
              <a:t>gl+sh</a:t>
            </a: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 &lt; 0.35</a:t>
            </a:r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verifiche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termoigrometriche</a:t>
            </a:r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sz="1100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sz="1100" dirty="0" err="1"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sz="1200" dirty="0" err="1"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 : rendimenti limite</a:t>
            </a: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Q,R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Installazione valvole e termoregolazione</a:t>
            </a:r>
          </a:p>
          <a:p>
            <a:pPr>
              <a:lnSpc>
                <a:spcPts val="3000"/>
              </a:lnSpc>
            </a:pP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+ Altri requisiti specifici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53372" t="42610" r="30408" b="38417"/>
          <a:stretch>
            <a:fillRect/>
          </a:stretch>
        </p:blipFill>
        <p:spPr bwMode="auto">
          <a:xfrm>
            <a:off x="2812363" y="1777537"/>
            <a:ext cx="75565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3A5470CB-8097-4905-B18A-E71ACD7FCEEA}"/>
              </a:ext>
            </a:extLst>
          </p:cNvPr>
          <p:cNvSpPr/>
          <p:nvPr/>
        </p:nvSpPr>
        <p:spPr>
          <a:xfrm rot="10800000">
            <a:off x="6830326" y="289358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8E4DC56-570E-497D-9F90-CABB71306BD0}"/>
              </a:ext>
            </a:extLst>
          </p:cNvPr>
          <p:cNvSpPr txBox="1"/>
          <p:nvPr/>
        </p:nvSpPr>
        <p:spPr>
          <a:xfrm>
            <a:off x="7668988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Calcolo PT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2073CF94-F59D-4CAB-B2BA-A020931B020F}"/>
              </a:ext>
            </a:extLst>
          </p:cNvPr>
          <p:cNvSpPr/>
          <p:nvPr/>
        </p:nvSpPr>
        <p:spPr>
          <a:xfrm rot="10800000">
            <a:off x="6781692" y="3284453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CCBD093-1803-4517-9817-C418C96C5F6C}"/>
              </a:ext>
            </a:extLst>
          </p:cNvPr>
          <p:cNvSpPr txBox="1"/>
          <p:nvPr/>
        </p:nvSpPr>
        <p:spPr>
          <a:xfrm>
            <a:off x="7500325" y="32438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Calcolo PT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32A8E1-408D-8E51-F8CC-E47ADF38E78B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8FE881-A015-43CA-CA7B-EE3C1E898470}"/>
              </a:ext>
            </a:extLst>
          </p:cNvPr>
          <p:cNvSpPr txBox="1"/>
          <p:nvPr/>
        </p:nvSpPr>
        <p:spPr>
          <a:xfrm>
            <a:off x="2982051" y="834786"/>
            <a:ext cx="9280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5DB4D"/>
                </a:highlight>
                <a:uLnTx/>
                <a:uFillTx/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RISTRUTTURAZIONI IMPORTANTI DI II LIVELLO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3781064" y="1786881"/>
            <a:ext cx="6671297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it-IT" altLang="it-IT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requisiti si applicano </a:t>
            </a:r>
            <a:r>
              <a:rPr lang="it-IT" altLang="it-IT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alla superficie o sistema oggetto di intervento </a:t>
            </a:r>
            <a:r>
              <a:rPr lang="it-IT" altLang="it-IT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riguardano:</a:t>
            </a:r>
          </a:p>
          <a:p>
            <a:pPr algn="r" eaLnBrk="1" hangingPunct="1"/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/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Ulim</a:t>
            </a:r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I- </a:t>
            </a:r>
            <a:r>
              <a:rPr lang="it-IT" altLang="it-IT" b="1" dirty="0" err="1">
                <a:latin typeface="Poppins" panose="00000500000000000000" pitchFamily="2" charset="0"/>
                <a:cs typeface="Poppins" panose="00000500000000000000" pitchFamily="2" charset="0"/>
              </a:rPr>
              <a:t>g</a:t>
            </a:r>
            <a:r>
              <a:rPr lang="it-IT" altLang="it-IT" b="1" baseline="-25000" dirty="0" err="1">
                <a:latin typeface="Poppins" panose="00000500000000000000" pitchFamily="2" charset="0"/>
                <a:cs typeface="Poppins" panose="00000500000000000000" pitchFamily="2" charset="0"/>
              </a:rPr>
              <a:t>gl+sh</a:t>
            </a: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 &lt; 0.35</a:t>
            </a:r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F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verifiche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termoigrometriche</a:t>
            </a:r>
            <a:endParaRPr lang="it-IT" alt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00"/>
              </a:lnSpc>
            </a:pPr>
            <a:endParaRPr lang="it-IT" altLang="it-IT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M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sz="1100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sz="1100" dirty="0" err="1">
                <a:latin typeface="Poppins" panose="00000500000000000000" pitchFamily="2" charset="0"/>
                <a:cs typeface="Poppins" panose="00000500000000000000" pitchFamily="2" charset="0"/>
              </a:rPr>
              <a:t>w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altLang="it-IT" dirty="0" err="1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it-IT" altLang="it-IT" sz="1200" dirty="0" err="1"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 : rendimenti limite</a:t>
            </a:r>
          </a:p>
          <a:p>
            <a:pPr>
              <a:lnSpc>
                <a:spcPts val="3000"/>
              </a:lnSpc>
            </a:pPr>
            <a:r>
              <a:rPr lang="it-IT" altLang="it-IT" b="1" dirty="0">
                <a:latin typeface="Poppins" panose="00000500000000000000" pitchFamily="2" charset="0"/>
                <a:cs typeface="Poppins" panose="00000500000000000000" pitchFamily="2" charset="0"/>
              </a:rPr>
              <a:t>Q,R</a:t>
            </a: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- Installazione valvole e termoregolazione</a:t>
            </a:r>
          </a:p>
          <a:p>
            <a:pPr>
              <a:lnSpc>
                <a:spcPts val="3000"/>
              </a:lnSpc>
            </a:pPr>
            <a:r>
              <a:rPr lang="it-IT" altLang="it-IT" dirty="0">
                <a:latin typeface="Poppins" panose="00000500000000000000" pitchFamily="2" charset="0"/>
                <a:cs typeface="Poppins" panose="00000500000000000000" pitchFamily="2" charset="0"/>
              </a:rPr>
              <a:t>+ Altri requisiti specifici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0676" t="59926" r="29707" b="19240"/>
          <a:stretch>
            <a:fillRect/>
          </a:stretch>
        </p:blipFill>
        <p:spPr bwMode="auto">
          <a:xfrm>
            <a:off x="2004384" y="2365687"/>
            <a:ext cx="977667" cy="835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4843" t="47006" r="41873" b="37375"/>
          <a:stretch>
            <a:fillRect/>
          </a:stretch>
        </p:blipFill>
        <p:spPr bwMode="auto">
          <a:xfrm>
            <a:off x="2854310" y="4367014"/>
            <a:ext cx="75565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53372" t="42610" r="30408" b="38417"/>
          <a:stretch>
            <a:fillRect/>
          </a:stretch>
        </p:blipFill>
        <p:spPr bwMode="auto">
          <a:xfrm>
            <a:off x="1974462" y="4005064"/>
            <a:ext cx="75565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13808" t="42610" r="70168" b="38417"/>
          <a:stretch>
            <a:fillRect/>
          </a:stretch>
        </p:blipFill>
        <p:spPr bwMode="auto">
          <a:xfrm>
            <a:off x="1974462" y="4896314"/>
            <a:ext cx="75565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F147587E-9B74-4979-BDA9-0F562161C967}"/>
              </a:ext>
            </a:extLst>
          </p:cNvPr>
          <p:cNvSpPr/>
          <p:nvPr/>
        </p:nvSpPr>
        <p:spPr>
          <a:xfrm rot="10800000">
            <a:off x="4763683" y="2643385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A4A511-7210-4145-AA4A-CB6D74FF2C79}"/>
              </a:ext>
            </a:extLst>
          </p:cNvPr>
          <p:cNvSpPr txBox="1"/>
          <p:nvPr/>
        </p:nvSpPr>
        <p:spPr>
          <a:xfrm>
            <a:off x="5663952" y="25989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Calcolo PT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248FBF-6E76-82EC-6097-7C3CF5D5C822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Norme di riferimento e requisiti minimi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4F0FAD-0308-7092-F61E-5D4A14462031}"/>
              </a:ext>
            </a:extLst>
          </p:cNvPr>
          <p:cNvSpPr txBox="1"/>
          <p:nvPr/>
        </p:nvSpPr>
        <p:spPr>
          <a:xfrm>
            <a:off x="2982051" y="834786"/>
            <a:ext cx="9280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5DB4D"/>
                </a:highlight>
                <a:uLnTx/>
                <a:uFillTx/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RIQUALIFICAZIONI ENERGETICHE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magine 82">
            <a:extLst>
              <a:ext uri="{FF2B5EF4-FFF2-40B4-BE49-F238E27FC236}">
                <a16:creationId xmlns:a16="http://schemas.microsoft.com/office/drawing/2014/main" id="{749C7C91-3AD1-4ADB-88D3-14BA1D9AB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29" b="5389"/>
          <a:stretch/>
        </p:blipFill>
        <p:spPr>
          <a:xfrm>
            <a:off x="360582" y="750471"/>
            <a:ext cx="2955801" cy="2953017"/>
          </a:xfrm>
          <a:prstGeom prst="rect">
            <a:avLst/>
          </a:prstGeom>
        </p:spPr>
      </p:pic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AEDD0AFE-1100-4C07-A8D9-9110817483B8}"/>
              </a:ext>
            </a:extLst>
          </p:cNvPr>
          <p:cNvSpPr txBox="1"/>
          <p:nvPr/>
        </p:nvSpPr>
        <p:spPr>
          <a:xfrm>
            <a:off x="3948806" y="964645"/>
            <a:ext cx="5459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Poppins" panose="00000500000000000000" pitchFamily="2" charset="0"/>
                <a:cs typeface="Poppins" panose="00000500000000000000" pitchFamily="2" charset="0"/>
              </a:rPr>
              <a:t>Superficie oggetto di intervento</a:t>
            </a:r>
          </a:p>
          <a:p>
            <a:r>
              <a:rPr lang="it-IT" sz="1600" dirty="0">
                <a:latin typeface="Poppins" panose="00000500000000000000" pitchFamily="2" charset="0"/>
                <a:cs typeface="Poppins" panose="00000500000000000000" pitchFamily="2" charset="0"/>
              </a:rPr>
              <a:t>Perimento della superficie di intervento interno</a:t>
            </a:r>
          </a:p>
          <a:p>
            <a:r>
              <a:rPr lang="it-IT" sz="1600" dirty="0">
                <a:latin typeface="Poppins" panose="00000500000000000000" pitchFamily="2" charset="0"/>
                <a:cs typeface="Poppins" panose="00000500000000000000" pitchFamily="2" charset="0"/>
              </a:rPr>
              <a:t>Perimento della superficie di intervento esterno</a:t>
            </a:r>
          </a:p>
        </p:txBody>
      </p: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F006729C-DB9B-4D68-964E-E10110DA46A0}"/>
              </a:ext>
            </a:extLst>
          </p:cNvPr>
          <p:cNvCxnSpPr>
            <a:cxnSpLocks/>
          </p:cNvCxnSpPr>
          <p:nvPr/>
        </p:nvCxnSpPr>
        <p:spPr>
          <a:xfrm>
            <a:off x="642214" y="1477718"/>
            <a:ext cx="22024" cy="1682919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45756AAB-E48A-487F-96FF-A253A8EBB199}"/>
              </a:ext>
            </a:extLst>
          </p:cNvPr>
          <p:cNvCxnSpPr>
            <a:cxnSpLocks/>
          </p:cNvCxnSpPr>
          <p:nvPr/>
        </p:nvCxnSpPr>
        <p:spPr>
          <a:xfrm>
            <a:off x="858436" y="2634034"/>
            <a:ext cx="0" cy="575111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82CB3C72-492E-47B5-9745-4495B2F406AE}"/>
              </a:ext>
            </a:extLst>
          </p:cNvPr>
          <p:cNvCxnSpPr>
            <a:cxnSpLocks/>
          </p:cNvCxnSpPr>
          <p:nvPr/>
        </p:nvCxnSpPr>
        <p:spPr>
          <a:xfrm>
            <a:off x="858436" y="2634032"/>
            <a:ext cx="423004" cy="98210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90F8BC85-0F1D-4A0D-A897-CA50FEA12121}"/>
              </a:ext>
            </a:extLst>
          </p:cNvPr>
          <p:cNvCxnSpPr>
            <a:cxnSpLocks/>
          </p:cNvCxnSpPr>
          <p:nvPr/>
        </p:nvCxnSpPr>
        <p:spPr>
          <a:xfrm>
            <a:off x="1257523" y="2732242"/>
            <a:ext cx="11162" cy="585926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EAB17F82-0ECE-405B-B74E-BC1F19F5CAF6}"/>
              </a:ext>
            </a:extLst>
          </p:cNvPr>
          <p:cNvCxnSpPr>
            <a:cxnSpLocks/>
          </p:cNvCxnSpPr>
          <p:nvPr/>
        </p:nvCxnSpPr>
        <p:spPr>
          <a:xfrm>
            <a:off x="1263104" y="3271561"/>
            <a:ext cx="1150756" cy="352887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DC22D21D-DAD5-438C-9A06-0F59BE805E44}"/>
              </a:ext>
            </a:extLst>
          </p:cNvPr>
          <p:cNvCxnSpPr>
            <a:cxnSpLocks/>
          </p:cNvCxnSpPr>
          <p:nvPr/>
        </p:nvCxnSpPr>
        <p:spPr>
          <a:xfrm>
            <a:off x="2340620" y="1893301"/>
            <a:ext cx="73241" cy="1731146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802511B9-8025-4F7B-98F8-C51DAB2F845F}"/>
              </a:ext>
            </a:extLst>
          </p:cNvPr>
          <p:cNvCxnSpPr>
            <a:cxnSpLocks/>
          </p:cNvCxnSpPr>
          <p:nvPr/>
        </p:nvCxnSpPr>
        <p:spPr>
          <a:xfrm>
            <a:off x="642213" y="1495963"/>
            <a:ext cx="1735026" cy="443946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93C8B6EB-1334-4193-A947-0705DCB1DCEB}"/>
              </a:ext>
            </a:extLst>
          </p:cNvPr>
          <p:cNvCxnSpPr>
            <a:cxnSpLocks/>
          </p:cNvCxnSpPr>
          <p:nvPr/>
        </p:nvCxnSpPr>
        <p:spPr>
          <a:xfrm>
            <a:off x="634916" y="3111668"/>
            <a:ext cx="223521" cy="67215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BC0CF4A0-B9C5-441C-83AF-52113AF0770C}"/>
              </a:ext>
            </a:extLst>
          </p:cNvPr>
          <p:cNvCxnSpPr>
            <a:cxnSpLocks/>
          </p:cNvCxnSpPr>
          <p:nvPr/>
        </p:nvCxnSpPr>
        <p:spPr>
          <a:xfrm>
            <a:off x="867923" y="2337879"/>
            <a:ext cx="307503" cy="88085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727D0B19-931B-495E-ACC7-3E4C33319046}"/>
              </a:ext>
            </a:extLst>
          </p:cNvPr>
          <p:cNvCxnSpPr>
            <a:cxnSpLocks/>
          </p:cNvCxnSpPr>
          <p:nvPr/>
        </p:nvCxnSpPr>
        <p:spPr>
          <a:xfrm>
            <a:off x="867923" y="1798560"/>
            <a:ext cx="22989" cy="583361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452278B8-C875-4158-A6E6-9CDCE6F1AE5E}"/>
              </a:ext>
            </a:extLst>
          </p:cNvPr>
          <p:cNvCxnSpPr>
            <a:cxnSpLocks/>
          </p:cNvCxnSpPr>
          <p:nvPr/>
        </p:nvCxnSpPr>
        <p:spPr>
          <a:xfrm>
            <a:off x="1121402" y="1865451"/>
            <a:ext cx="22989" cy="583361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AF0020FE-323F-460D-99BD-9AD6037D08DE}"/>
              </a:ext>
            </a:extLst>
          </p:cNvPr>
          <p:cNvCxnSpPr>
            <a:cxnSpLocks/>
          </p:cNvCxnSpPr>
          <p:nvPr/>
        </p:nvCxnSpPr>
        <p:spPr>
          <a:xfrm>
            <a:off x="844611" y="1772960"/>
            <a:ext cx="307503" cy="88085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D5EFB3BE-D1F9-45DE-ABF5-CB377822D65A}"/>
              </a:ext>
            </a:extLst>
          </p:cNvPr>
          <p:cNvCxnSpPr>
            <a:cxnSpLocks/>
          </p:cNvCxnSpPr>
          <p:nvPr/>
        </p:nvCxnSpPr>
        <p:spPr>
          <a:xfrm>
            <a:off x="1668136" y="1958157"/>
            <a:ext cx="387970" cy="104079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BD6D642-0006-4B84-B5D8-A7ED0BE63EB3}"/>
              </a:ext>
            </a:extLst>
          </p:cNvPr>
          <p:cNvCxnSpPr>
            <a:cxnSpLocks/>
          </p:cNvCxnSpPr>
          <p:nvPr/>
        </p:nvCxnSpPr>
        <p:spPr>
          <a:xfrm>
            <a:off x="1687676" y="1939909"/>
            <a:ext cx="0" cy="397968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>
            <a:extLst>
              <a:ext uri="{FF2B5EF4-FFF2-40B4-BE49-F238E27FC236}">
                <a16:creationId xmlns:a16="http://schemas.microsoft.com/office/drawing/2014/main" id="{2D91701C-1CC2-4E8E-A328-7E201B0388C2}"/>
              </a:ext>
            </a:extLst>
          </p:cNvPr>
          <p:cNvCxnSpPr>
            <a:cxnSpLocks/>
          </p:cNvCxnSpPr>
          <p:nvPr/>
        </p:nvCxnSpPr>
        <p:spPr>
          <a:xfrm>
            <a:off x="2056105" y="2027995"/>
            <a:ext cx="0" cy="397968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E86AEB32-1FC0-4EC1-A4EA-32FA82DA6B94}"/>
              </a:ext>
            </a:extLst>
          </p:cNvPr>
          <p:cNvCxnSpPr>
            <a:cxnSpLocks/>
          </p:cNvCxnSpPr>
          <p:nvPr/>
        </p:nvCxnSpPr>
        <p:spPr>
          <a:xfrm>
            <a:off x="1686734" y="2319177"/>
            <a:ext cx="387970" cy="104079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3B38F5CF-3300-4763-AD47-ADADAF091695}"/>
              </a:ext>
            </a:extLst>
          </p:cNvPr>
          <p:cNvCxnSpPr>
            <a:cxnSpLocks/>
          </p:cNvCxnSpPr>
          <p:nvPr/>
        </p:nvCxnSpPr>
        <p:spPr>
          <a:xfrm>
            <a:off x="1647883" y="2873593"/>
            <a:ext cx="387970" cy="104079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diritto 99">
            <a:extLst>
              <a:ext uri="{FF2B5EF4-FFF2-40B4-BE49-F238E27FC236}">
                <a16:creationId xmlns:a16="http://schemas.microsoft.com/office/drawing/2014/main" id="{288DC3F6-7926-467A-ACEA-308708806420}"/>
              </a:ext>
            </a:extLst>
          </p:cNvPr>
          <p:cNvCxnSpPr>
            <a:cxnSpLocks/>
          </p:cNvCxnSpPr>
          <p:nvPr/>
        </p:nvCxnSpPr>
        <p:spPr>
          <a:xfrm>
            <a:off x="1667423" y="2855345"/>
            <a:ext cx="0" cy="397968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5D93C54B-9849-4A7E-B4A0-558B1D83AB8D}"/>
              </a:ext>
            </a:extLst>
          </p:cNvPr>
          <p:cNvCxnSpPr>
            <a:cxnSpLocks/>
          </p:cNvCxnSpPr>
          <p:nvPr/>
        </p:nvCxnSpPr>
        <p:spPr>
          <a:xfrm>
            <a:off x="2035852" y="2943430"/>
            <a:ext cx="0" cy="397968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>
            <a:extLst>
              <a:ext uri="{FF2B5EF4-FFF2-40B4-BE49-F238E27FC236}">
                <a16:creationId xmlns:a16="http://schemas.microsoft.com/office/drawing/2014/main" id="{61595599-CB58-49F7-8335-6F804A2ED5C7}"/>
              </a:ext>
            </a:extLst>
          </p:cNvPr>
          <p:cNvCxnSpPr>
            <a:cxnSpLocks/>
          </p:cNvCxnSpPr>
          <p:nvPr/>
        </p:nvCxnSpPr>
        <p:spPr>
          <a:xfrm>
            <a:off x="1666481" y="3234613"/>
            <a:ext cx="387970" cy="104079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C3BE66A6-EEC0-440F-8287-468345422600}"/>
              </a:ext>
            </a:extLst>
          </p:cNvPr>
          <p:cNvCxnSpPr>
            <a:cxnSpLocks/>
          </p:cNvCxnSpPr>
          <p:nvPr/>
        </p:nvCxnSpPr>
        <p:spPr>
          <a:xfrm>
            <a:off x="7392144" y="1124744"/>
            <a:ext cx="659434" cy="0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19609E90-F9F8-415C-B52A-9B897E404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35" b="51033"/>
          <a:stretch/>
        </p:blipFill>
        <p:spPr>
          <a:xfrm>
            <a:off x="5290840" y="2010196"/>
            <a:ext cx="5638056" cy="411816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39E0B76-BD54-9DD5-1083-4363934A6D70}"/>
              </a:ext>
            </a:extLst>
          </p:cNvPr>
          <p:cNvSpPr/>
          <p:nvPr/>
        </p:nvSpPr>
        <p:spPr>
          <a:xfrm>
            <a:off x="122108" y="245839"/>
            <a:ext cx="880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rPr>
              <a:t>LA SUPERFICIE DI INTERVENTO</a:t>
            </a:r>
          </a:p>
        </p:txBody>
      </p:sp>
    </p:spTree>
    <p:extLst>
      <p:ext uri="{BB962C8B-B14F-4D97-AF65-F5344CB8AC3E}">
        <p14:creationId xmlns:p14="http://schemas.microsoft.com/office/powerpoint/2010/main" val="33857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5559B0C-FC5C-4A57-A50C-AA5AE7235551}"/>
                  </a:ext>
                </a:extLst>
              </p:cNvPr>
              <p:cNvSpPr/>
              <p:nvPr/>
            </p:nvSpPr>
            <p:spPr>
              <a:xfrm>
                <a:off x="5879976" y="889361"/>
                <a:ext cx="5358229" cy="875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7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U</a:t>
                </a:r>
                <a:r>
                  <a:rPr lang="it-IT" sz="2700" baseline="-250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progetto</a:t>
                </a:r>
                <a:r>
                  <a:rPr lang="it-IT" sz="27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it-IT" sz="2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7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it-IT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70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27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it-IT" sz="27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it-IT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70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it-IT" sz="27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it-IT" sz="270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it-IT" sz="2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7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it-IT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7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it-IT" sz="270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it-IT" sz="27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it-IT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70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270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it-IT" sz="27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7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it-IT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70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sz="27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it-IT" sz="27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 ≤ U</a:t>
                </a:r>
                <a:r>
                  <a:rPr lang="it-IT" sz="2700" baseline="-25000" dirty="0">
                    <a:latin typeface="Poppins Light" panose="00000400000000000000" pitchFamily="2" charset="0"/>
                    <a:cs typeface="Poppins Light" panose="00000400000000000000" pitchFamily="2" charset="0"/>
                  </a:rPr>
                  <a:t>limite</a:t>
                </a:r>
                <a:endParaRPr lang="it-IT" sz="2700" dirty="0">
                  <a:latin typeface="Poppins Light" panose="00000400000000000000" pitchFamily="2" charset="0"/>
                  <a:cs typeface="Poppins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5559B0C-FC5C-4A57-A50C-AA5AE7235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889361"/>
                <a:ext cx="5358229" cy="875689"/>
              </a:xfrm>
              <a:prstGeom prst="rect">
                <a:avLst/>
              </a:prstGeom>
              <a:blipFill>
                <a:blip r:embed="rId2"/>
                <a:stretch>
                  <a:fillRect l="-2162" r="-9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56D5EB8-7DA4-44C2-A983-56914A05251F}"/>
              </a:ext>
            </a:extLst>
          </p:cNvPr>
          <p:cNvSpPr txBox="1"/>
          <p:nvPr/>
        </p:nvSpPr>
        <p:spPr>
          <a:xfrm>
            <a:off x="1670322" y="4790430"/>
            <a:ext cx="8962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50" dirty="0">
                <a:latin typeface="Poppins Light" panose="00000400000000000000" pitchFamily="2" charset="0"/>
                <a:cs typeface="Poppins Light" panose="00000400000000000000" pitchFamily="2" charset="0"/>
              </a:rPr>
              <a:t>Dove </a:t>
            </a:r>
            <a:r>
              <a:rPr lang="el-GR" sz="2250" dirty="0">
                <a:cs typeface="Poppins Light" panose="00000400000000000000" pitchFamily="2" charset="0"/>
              </a:rPr>
              <a:t>Ψ</a:t>
            </a:r>
            <a:r>
              <a:rPr lang="it-IT" sz="2250" dirty="0">
                <a:latin typeface="Poppins Light" panose="00000400000000000000" pitchFamily="2" charset="0"/>
                <a:cs typeface="Poppins Light" panose="00000400000000000000" pitchFamily="2" charset="0"/>
              </a:rPr>
              <a:t> è da valutare al:</a:t>
            </a:r>
          </a:p>
          <a:p>
            <a:r>
              <a:rPr lang="it-IT" sz="2250" dirty="0">
                <a:latin typeface="Poppins Light" panose="00000400000000000000" pitchFamily="2" charset="0"/>
                <a:cs typeface="Poppins Light" panose="00000400000000000000" pitchFamily="2" charset="0"/>
              </a:rPr>
              <a:t>- 100% se all’interno dell’area</a:t>
            </a:r>
          </a:p>
          <a:p>
            <a:pPr marL="342900" indent="-342900">
              <a:buFontTx/>
              <a:buChar char="-"/>
            </a:pPr>
            <a:r>
              <a:rPr lang="it-IT" sz="2250" dirty="0">
                <a:latin typeface="Poppins Light" panose="00000400000000000000" pitchFamily="2" charset="0"/>
                <a:cs typeface="Poppins Light" panose="00000400000000000000" pitchFamily="2" charset="0"/>
              </a:rPr>
              <a:t>50% se al perimetro dell’area</a:t>
            </a:r>
          </a:p>
          <a:p>
            <a:pPr marL="342900" indent="-342900">
              <a:buFontTx/>
              <a:buChar char="-"/>
            </a:pPr>
            <a:r>
              <a:rPr lang="it-IT" sz="2250" dirty="0">
                <a:latin typeface="Poppins Light" panose="00000400000000000000" pitchFamily="2" charset="0"/>
                <a:cs typeface="Poppins Light" panose="00000400000000000000" pitchFamily="2" charset="0"/>
              </a:rPr>
              <a:t>100% o </a:t>
            </a:r>
            <a:r>
              <a:rPr lang="it-IT" sz="2250" dirty="0">
                <a:solidFill>
                  <a:srgbClr val="0070C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0% nel caso di diversa proprietà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23F231F3-E9E8-4926-AC19-3B4F7BCC7C4B}"/>
              </a:ext>
            </a:extLst>
          </p:cNvPr>
          <p:cNvCxnSpPr>
            <a:cxnSpLocks/>
          </p:cNvCxnSpPr>
          <p:nvPr/>
        </p:nvCxnSpPr>
        <p:spPr>
          <a:xfrm>
            <a:off x="615692" y="5377859"/>
            <a:ext cx="901544" cy="0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magine 82">
            <a:extLst>
              <a:ext uri="{FF2B5EF4-FFF2-40B4-BE49-F238E27FC236}">
                <a16:creationId xmlns:a16="http://schemas.microsoft.com/office/drawing/2014/main" id="{749C7C91-3AD1-4ADB-88D3-14BA1D9AB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29" b="5389"/>
          <a:stretch/>
        </p:blipFill>
        <p:spPr>
          <a:xfrm>
            <a:off x="917520" y="1095037"/>
            <a:ext cx="2955801" cy="2953017"/>
          </a:xfrm>
          <a:prstGeom prst="rect">
            <a:avLst/>
          </a:prstGeom>
        </p:spPr>
      </p:pic>
      <p:sp>
        <p:nvSpPr>
          <p:cNvPr id="85" name="Ovale 84">
            <a:extLst>
              <a:ext uri="{FF2B5EF4-FFF2-40B4-BE49-F238E27FC236}">
                <a16:creationId xmlns:a16="http://schemas.microsoft.com/office/drawing/2014/main" id="{40E47961-3ADF-4A88-9207-DEB84C9B7FE8}"/>
              </a:ext>
            </a:extLst>
          </p:cNvPr>
          <p:cNvSpPr/>
          <p:nvPr/>
        </p:nvSpPr>
        <p:spPr>
          <a:xfrm>
            <a:off x="2492728" y="1095036"/>
            <a:ext cx="684908" cy="395243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</a:t>
            </a:r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C93BE5F9-94AF-4341-A1C0-4BE8D23F0CCF}"/>
              </a:ext>
            </a:extLst>
          </p:cNvPr>
          <p:cNvSpPr/>
          <p:nvPr/>
        </p:nvSpPr>
        <p:spPr>
          <a:xfrm>
            <a:off x="820727" y="3891003"/>
            <a:ext cx="618101" cy="395243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3</a:t>
            </a:r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7A91E63-08B7-4761-81EE-BF995251F2FE}"/>
              </a:ext>
            </a:extLst>
          </p:cNvPr>
          <p:cNvSpPr/>
          <p:nvPr/>
        </p:nvSpPr>
        <p:spPr>
          <a:xfrm>
            <a:off x="344382" y="2253899"/>
            <a:ext cx="647807" cy="395243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</a:t>
            </a:r>
          </a:p>
        </p:txBody>
      </p: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453EF60A-9E65-4E00-9227-7D85F94CA461}"/>
              </a:ext>
            </a:extLst>
          </p:cNvPr>
          <p:cNvCxnSpPr>
            <a:cxnSpLocks/>
          </p:cNvCxnSpPr>
          <p:nvPr/>
        </p:nvCxnSpPr>
        <p:spPr>
          <a:xfrm>
            <a:off x="1768061" y="3629708"/>
            <a:ext cx="1242392" cy="369464"/>
          </a:xfrm>
          <a:prstGeom prst="line">
            <a:avLst/>
          </a:prstGeom>
          <a:ln w="133350">
            <a:solidFill>
              <a:srgbClr val="92D05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diritto 117">
            <a:extLst>
              <a:ext uri="{FF2B5EF4-FFF2-40B4-BE49-F238E27FC236}">
                <a16:creationId xmlns:a16="http://schemas.microsoft.com/office/drawing/2014/main" id="{222FAA20-892A-4986-A884-BF3B0FE0346C}"/>
              </a:ext>
            </a:extLst>
          </p:cNvPr>
          <p:cNvCxnSpPr>
            <a:cxnSpLocks/>
          </p:cNvCxnSpPr>
          <p:nvPr/>
        </p:nvCxnSpPr>
        <p:spPr>
          <a:xfrm>
            <a:off x="1194077" y="1802626"/>
            <a:ext cx="1786559" cy="422413"/>
          </a:xfrm>
          <a:prstGeom prst="line">
            <a:avLst/>
          </a:prstGeom>
          <a:ln w="133350">
            <a:solidFill>
              <a:srgbClr val="92D05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diritto 118">
            <a:extLst>
              <a:ext uri="{FF2B5EF4-FFF2-40B4-BE49-F238E27FC236}">
                <a16:creationId xmlns:a16="http://schemas.microsoft.com/office/drawing/2014/main" id="{35ACF137-4C2B-4602-B036-6A6346D6F01D}"/>
              </a:ext>
            </a:extLst>
          </p:cNvPr>
          <p:cNvCxnSpPr>
            <a:cxnSpLocks/>
          </p:cNvCxnSpPr>
          <p:nvPr/>
        </p:nvCxnSpPr>
        <p:spPr>
          <a:xfrm>
            <a:off x="2963243" y="2222553"/>
            <a:ext cx="39757" cy="1784074"/>
          </a:xfrm>
          <a:prstGeom prst="line">
            <a:avLst/>
          </a:prstGeom>
          <a:ln w="133350">
            <a:solidFill>
              <a:srgbClr val="92D05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diritto 119">
            <a:extLst>
              <a:ext uri="{FF2B5EF4-FFF2-40B4-BE49-F238E27FC236}">
                <a16:creationId xmlns:a16="http://schemas.microsoft.com/office/drawing/2014/main" id="{5391930E-1315-432E-87D6-8844F007FE7A}"/>
              </a:ext>
            </a:extLst>
          </p:cNvPr>
          <p:cNvCxnSpPr>
            <a:cxnSpLocks/>
          </p:cNvCxnSpPr>
          <p:nvPr/>
        </p:nvCxnSpPr>
        <p:spPr>
          <a:xfrm>
            <a:off x="1206501" y="1792687"/>
            <a:ext cx="24848" cy="1739347"/>
          </a:xfrm>
          <a:prstGeom prst="line">
            <a:avLst/>
          </a:prstGeom>
          <a:ln w="133350">
            <a:solidFill>
              <a:srgbClr val="92D05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ttore diritto 120">
            <a:extLst>
              <a:ext uri="{FF2B5EF4-FFF2-40B4-BE49-F238E27FC236}">
                <a16:creationId xmlns:a16="http://schemas.microsoft.com/office/drawing/2014/main" id="{DC9DFCAC-2687-45B4-9FBC-5DEEF31A0AA9}"/>
              </a:ext>
            </a:extLst>
          </p:cNvPr>
          <p:cNvCxnSpPr>
            <a:cxnSpLocks/>
            <a:stCxn id="150" idx="2"/>
          </p:cNvCxnSpPr>
          <p:nvPr/>
        </p:nvCxnSpPr>
        <p:spPr>
          <a:xfrm flipH="1">
            <a:off x="2637737" y="2781486"/>
            <a:ext cx="852538" cy="19147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E62ADCD1-6D59-42CC-896D-6595B63299DD}"/>
              </a:ext>
            </a:extLst>
          </p:cNvPr>
          <p:cNvCxnSpPr>
            <a:cxnSpLocks/>
          </p:cNvCxnSpPr>
          <p:nvPr/>
        </p:nvCxnSpPr>
        <p:spPr>
          <a:xfrm flipH="1">
            <a:off x="2473741" y="1463107"/>
            <a:ext cx="269774" cy="55321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4E1B316B-4FCD-49A6-B513-A0808BFE3DB0}"/>
              </a:ext>
            </a:extLst>
          </p:cNvPr>
          <p:cNvCxnSpPr>
            <a:cxnSpLocks/>
            <a:stCxn id="110" idx="6"/>
          </p:cNvCxnSpPr>
          <p:nvPr/>
        </p:nvCxnSpPr>
        <p:spPr>
          <a:xfrm>
            <a:off x="992189" y="2451521"/>
            <a:ext cx="177041" cy="7914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ttore diritto 123">
            <a:extLst>
              <a:ext uri="{FF2B5EF4-FFF2-40B4-BE49-F238E27FC236}">
                <a16:creationId xmlns:a16="http://schemas.microsoft.com/office/drawing/2014/main" id="{E55F48E9-EA0B-4D22-84CE-F35EA9E28C44}"/>
              </a:ext>
            </a:extLst>
          </p:cNvPr>
          <p:cNvCxnSpPr>
            <a:cxnSpLocks/>
            <a:stCxn id="86" idx="0"/>
          </p:cNvCxnSpPr>
          <p:nvPr/>
        </p:nvCxnSpPr>
        <p:spPr>
          <a:xfrm flipV="1">
            <a:off x="1129777" y="3572370"/>
            <a:ext cx="203344" cy="31863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F024099D-8CC5-464A-8C0F-F6A33D44147D}"/>
              </a:ext>
            </a:extLst>
          </p:cNvPr>
          <p:cNvCxnSpPr>
            <a:cxnSpLocks/>
          </p:cNvCxnSpPr>
          <p:nvPr/>
        </p:nvCxnSpPr>
        <p:spPr>
          <a:xfrm flipH="1">
            <a:off x="1467403" y="2068926"/>
            <a:ext cx="283" cy="655555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5437189B-E6E5-4BA4-8B4E-A036FEC94582}"/>
              </a:ext>
            </a:extLst>
          </p:cNvPr>
          <p:cNvCxnSpPr>
            <a:cxnSpLocks/>
          </p:cNvCxnSpPr>
          <p:nvPr/>
        </p:nvCxnSpPr>
        <p:spPr>
          <a:xfrm flipH="1">
            <a:off x="1745699" y="2138500"/>
            <a:ext cx="283" cy="655555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diritto 126">
            <a:extLst>
              <a:ext uri="{FF2B5EF4-FFF2-40B4-BE49-F238E27FC236}">
                <a16:creationId xmlns:a16="http://schemas.microsoft.com/office/drawing/2014/main" id="{F7D5F614-E35A-4132-982E-A4F5BACA920C}"/>
              </a:ext>
            </a:extLst>
          </p:cNvPr>
          <p:cNvCxnSpPr>
            <a:cxnSpLocks/>
          </p:cNvCxnSpPr>
          <p:nvPr/>
        </p:nvCxnSpPr>
        <p:spPr>
          <a:xfrm>
            <a:off x="1467141" y="2104955"/>
            <a:ext cx="275811" cy="67089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C4C1F781-0F1C-4D31-BE50-DC706BFB5162}"/>
              </a:ext>
            </a:extLst>
          </p:cNvPr>
          <p:cNvCxnSpPr>
            <a:cxnSpLocks/>
          </p:cNvCxnSpPr>
          <p:nvPr/>
        </p:nvCxnSpPr>
        <p:spPr>
          <a:xfrm>
            <a:off x="1438828" y="2679755"/>
            <a:ext cx="298808" cy="98689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diritto 128">
            <a:extLst>
              <a:ext uri="{FF2B5EF4-FFF2-40B4-BE49-F238E27FC236}">
                <a16:creationId xmlns:a16="http://schemas.microsoft.com/office/drawing/2014/main" id="{81E0D502-04DD-490F-8088-77BD62674AF8}"/>
              </a:ext>
            </a:extLst>
          </p:cNvPr>
          <p:cNvCxnSpPr>
            <a:cxnSpLocks/>
          </p:cNvCxnSpPr>
          <p:nvPr/>
        </p:nvCxnSpPr>
        <p:spPr>
          <a:xfrm flipH="1">
            <a:off x="1499706" y="2928661"/>
            <a:ext cx="283" cy="655555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diritto 129">
            <a:extLst>
              <a:ext uri="{FF2B5EF4-FFF2-40B4-BE49-F238E27FC236}">
                <a16:creationId xmlns:a16="http://schemas.microsoft.com/office/drawing/2014/main" id="{B419890E-12D2-4A34-8E28-187C311BA0A5}"/>
              </a:ext>
            </a:extLst>
          </p:cNvPr>
          <p:cNvCxnSpPr>
            <a:cxnSpLocks/>
          </p:cNvCxnSpPr>
          <p:nvPr/>
        </p:nvCxnSpPr>
        <p:spPr>
          <a:xfrm flipH="1">
            <a:off x="1778002" y="2998235"/>
            <a:ext cx="283" cy="655555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24D086A8-0F70-4304-AE42-60B13993A96F}"/>
              </a:ext>
            </a:extLst>
          </p:cNvPr>
          <p:cNvCxnSpPr>
            <a:cxnSpLocks/>
          </p:cNvCxnSpPr>
          <p:nvPr/>
        </p:nvCxnSpPr>
        <p:spPr>
          <a:xfrm>
            <a:off x="1492251" y="2972959"/>
            <a:ext cx="275811" cy="67089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diritto 131">
            <a:extLst>
              <a:ext uri="{FF2B5EF4-FFF2-40B4-BE49-F238E27FC236}">
                <a16:creationId xmlns:a16="http://schemas.microsoft.com/office/drawing/2014/main" id="{A62ECF2D-2C5D-4C46-8CDA-2DCD4B2D2F70}"/>
              </a:ext>
            </a:extLst>
          </p:cNvPr>
          <p:cNvCxnSpPr>
            <a:cxnSpLocks/>
          </p:cNvCxnSpPr>
          <p:nvPr/>
        </p:nvCxnSpPr>
        <p:spPr>
          <a:xfrm>
            <a:off x="2637736" y="3268646"/>
            <a:ext cx="7455" cy="424898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EEBE65D8-FF86-4D7B-B1B6-7A2D10661F10}"/>
              </a:ext>
            </a:extLst>
          </p:cNvPr>
          <p:cNvCxnSpPr>
            <a:cxnSpLocks/>
          </p:cNvCxnSpPr>
          <p:nvPr/>
        </p:nvCxnSpPr>
        <p:spPr>
          <a:xfrm>
            <a:off x="2260049" y="3166770"/>
            <a:ext cx="7455" cy="424898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8C912193-666D-4960-A6AE-7D8DDB3E4121}"/>
              </a:ext>
            </a:extLst>
          </p:cNvPr>
          <p:cNvCxnSpPr>
            <a:cxnSpLocks/>
          </p:cNvCxnSpPr>
          <p:nvPr/>
        </p:nvCxnSpPr>
        <p:spPr>
          <a:xfrm>
            <a:off x="2292352" y="3206527"/>
            <a:ext cx="323021" cy="99392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diritto 134">
            <a:extLst>
              <a:ext uri="{FF2B5EF4-FFF2-40B4-BE49-F238E27FC236}">
                <a16:creationId xmlns:a16="http://schemas.microsoft.com/office/drawing/2014/main" id="{AACB7042-4DFB-40C0-B0F2-E9A1824911A5}"/>
              </a:ext>
            </a:extLst>
          </p:cNvPr>
          <p:cNvCxnSpPr>
            <a:cxnSpLocks/>
          </p:cNvCxnSpPr>
          <p:nvPr/>
        </p:nvCxnSpPr>
        <p:spPr>
          <a:xfrm>
            <a:off x="2262535" y="3566413"/>
            <a:ext cx="360293" cy="104769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diritto 135">
            <a:extLst>
              <a:ext uri="{FF2B5EF4-FFF2-40B4-BE49-F238E27FC236}">
                <a16:creationId xmlns:a16="http://schemas.microsoft.com/office/drawing/2014/main" id="{6E2CFA6D-6618-4BB7-9D97-AE2D42A3B542}"/>
              </a:ext>
            </a:extLst>
          </p:cNvPr>
          <p:cNvCxnSpPr>
            <a:cxnSpLocks/>
          </p:cNvCxnSpPr>
          <p:nvPr/>
        </p:nvCxnSpPr>
        <p:spPr>
          <a:xfrm>
            <a:off x="2619100" y="2339337"/>
            <a:ext cx="7455" cy="424898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1E127F1F-3871-41A2-A5DF-52E348268214}"/>
              </a:ext>
            </a:extLst>
          </p:cNvPr>
          <p:cNvCxnSpPr>
            <a:cxnSpLocks/>
          </p:cNvCxnSpPr>
          <p:nvPr/>
        </p:nvCxnSpPr>
        <p:spPr>
          <a:xfrm>
            <a:off x="2241413" y="2237461"/>
            <a:ext cx="7455" cy="424898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CD909A06-82EA-4D49-A431-1F16B4675D7D}"/>
              </a:ext>
            </a:extLst>
          </p:cNvPr>
          <p:cNvCxnSpPr>
            <a:cxnSpLocks/>
          </p:cNvCxnSpPr>
          <p:nvPr/>
        </p:nvCxnSpPr>
        <p:spPr>
          <a:xfrm>
            <a:off x="2273716" y="2277218"/>
            <a:ext cx="323021" cy="99392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A80C1DBC-49A6-4715-A273-CD7298F3A850}"/>
              </a:ext>
            </a:extLst>
          </p:cNvPr>
          <p:cNvCxnSpPr>
            <a:cxnSpLocks/>
          </p:cNvCxnSpPr>
          <p:nvPr/>
        </p:nvCxnSpPr>
        <p:spPr>
          <a:xfrm>
            <a:off x="2243899" y="2637104"/>
            <a:ext cx="360293" cy="104769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e 139">
            <a:extLst>
              <a:ext uri="{FF2B5EF4-FFF2-40B4-BE49-F238E27FC236}">
                <a16:creationId xmlns:a16="http://schemas.microsoft.com/office/drawing/2014/main" id="{D6F6B755-93B7-4336-AF54-FC7610E75AB1}"/>
              </a:ext>
            </a:extLst>
          </p:cNvPr>
          <p:cNvSpPr/>
          <p:nvPr/>
        </p:nvSpPr>
        <p:spPr>
          <a:xfrm>
            <a:off x="358789" y="3025139"/>
            <a:ext cx="680808" cy="39524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9</a:t>
            </a:r>
          </a:p>
        </p:txBody>
      </p:sp>
      <p:sp>
        <p:nvSpPr>
          <p:cNvPr id="141" name="Ovale 140">
            <a:extLst>
              <a:ext uri="{FF2B5EF4-FFF2-40B4-BE49-F238E27FC236}">
                <a16:creationId xmlns:a16="http://schemas.microsoft.com/office/drawing/2014/main" id="{CA37AD8B-46E5-4898-A30F-BF28F59548F5}"/>
              </a:ext>
            </a:extLst>
          </p:cNvPr>
          <p:cNvSpPr/>
          <p:nvPr/>
        </p:nvSpPr>
        <p:spPr>
          <a:xfrm>
            <a:off x="563058" y="1253004"/>
            <a:ext cx="643443" cy="39524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8</a:t>
            </a:r>
          </a:p>
        </p:txBody>
      </p:sp>
      <p:sp>
        <p:nvSpPr>
          <p:cNvPr id="142" name="Ovale 141">
            <a:extLst>
              <a:ext uri="{FF2B5EF4-FFF2-40B4-BE49-F238E27FC236}">
                <a16:creationId xmlns:a16="http://schemas.microsoft.com/office/drawing/2014/main" id="{35A0DE1B-C687-488A-A744-DAAC2D170703}"/>
              </a:ext>
            </a:extLst>
          </p:cNvPr>
          <p:cNvSpPr/>
          <p:nvPr/>
        </p:nvSpPr>
        <p:spPr>
          <a:xfrm>
            <a:off x="3382657" y="1566646"/>
            <a:ext cx="673466" cy="39524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6</a:t>
            </a:r>
          </a:p>
        </p:txBody>
      </p: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4A587B7E-7452-43B6-9BE9-84FBA34FEBF7}"/>
              </a:ext>
            </a:extLst>
          </p:cNvPr>
          <p:cNvCxnSpPr>
            <a:cxnSpLocks/>
            <a:stCxn id="140" idx="7"/>
          </p:cNvCxnSpPr>
          <p:nvPr/>
        </p:nvCxnSpPr>
        <p:spPr>
          <a:xfrm flipV="1">
            <a:off x="939895" y="2803044"/>
            <a:ext cx="595136" cy="279976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diritto 143">
            <a:extLst>
              <a:ext uri="{FF2B5EF4-FFF2-40B4-BE49-F238E27FC236}">
                <a16:creationId xmlns:a16="http://schemas.microsoft.com/office/drawing/2014/main" id="{D8208C27-01E0-4587-AF42-FFC6612278B1}"/>
              </a:ext>
            </a:extLst>
          </p:cNvPr>
          <p:cNvCxnSpPr>
            <a:cxnSpLocks/>
          </p:cNvCxnSpPr>
          <p:nvPr/>
        </p:nvCxnSpPr>
        <p:spPr>
          <a:xfrm>
            <a:off x="960507" y="1636145"/>
            <a:ext cx="437746" cy="652316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B52F4F03-B9EB-4B64-B04A-487C7FE090B2}"/>
              </a:ext>
            </a:extLst>
          </p:cNvPr>
          <p:cNvCxnSpPr>
            <a:cxnSpLocks/>
          </p:cNvCxnSpPr>
          <p:nvPr/>
        </p:nvCxnSpPr>
        <p:spPr>
          <a:xfrm flipH="1">
            <a:off x="2622827" y="1837413"/>
            <a:ext cx="864704" cy="439807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e 145">
            <a:extLst>
              <a:ext uri="{FF2B5EF4-FFF2-40B4-BE49-F238E27FC236}">
                <a16:creationId xmlns:a16="http://schemas.microsoft.com/office/drawing/2014/main" id="{6DA91F43-36D3-45E8-A228-C52921242F48}"/>
              </a:ext>
            </a:extLst>
          </p:cNvPr>
          <p:cNvSpPr/>
          <p:nvPr/>
        </p:nvSpPr>
        <p:spPr>
          <a:xfrm>
            <a:off x="2523703" y="4166387"/>
            <a:ext cx="653933" cy="39524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7</a:t>
            </a:r>
          </a:p>
        </p:txBody>
      </p:sp>
      <p:cxnSp>
        <p:nvCxnSpPr>
          <p:cNvPr id="147" name="Connettore diritto 146">
            <a:extLst>
              <a:ext uri="{FF2B5EF4-FFF2-40B4-BE49-F238E27FC236}">
                <a16:creationId xmlns:a16="http://schemas.microsoft.com/office/drawing/2014/main" id="{1C3F707F-28C8-4636-9B92-378CE2C4A355}"/>
              </a:ext>
            </a:extLst>
          </p:cNvPr>
          <p:cNvCxnSpPr>
            <a:cxnSpLocks/>
          </p:cNvCxnSpPr>
          <p:nvPr/>
        </p:nvCxnSpPr>
        <p:spPr>
          <a:xfrm flipH="1" flipV="1">
            <a:off x="2470199" y="3711671"/>
            <a:ext cx="231084" cy="499441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diritto 147">
            <a:extLst>
              <a:ext uri="{FF2B5EF4-FFF2-40B4-BE49-F238E27FC236}">
                <a16:creationId xmlns:a16="http://schemas.microsoft.com/office/drawing/2014/main" id="{1B41D7BD-CE75-4326-B32E-672CD8139ED7}"/>
              </a:ext>
            </a:extLst>
          </p:cNvPr>
          <p:cNvCxnSpPr>
            <a:cxnSpLocks/>
          </p:cNvCxnSpPr>
          <p:nvPr/>
        </p:nvCxnSpPr>
        <p:spPr>
          <a:xfrm>
            <a:off x="1751238" y="2796437"/>
            <a:ext cx="1212005" cy="318152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9DE1752B-80F4-44B2-A40C-EF7429806564}"/>
              </a:ext>
            </a:extLst>
          </p:cNvPr>
          <p:cNvCxnSpPr>
            <a:cxnSpLocks/>
          </p:cNvCxnSpPr>
          <p:nvPr/>
        </p:nvCxnSpPr>
        <p:spPr>
          <a:xfrm>
            <a:off x="1978905" y="2014237"/>
            <a:ext cx="22024" cy="1682919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e 149">
            <a:extLst>
              <a:ext uri="{FF2B5EF4-FFF2-40B4-BE49-F238E27FC236}">
                <a16:creationId xmlns:a16="http://schemas.microsoft.com/office/drawing/2014/main" id="{C9718B92-1AFB-4FE7-8003-4F29B15BA3B1}"/>
              </a:ext>
            </a:extLst>
          </p:cNvPr>
          <p:cNvSpPr/>
          <p:nvPr/>
        </p:nvSpPr>
        <p:spPr>
          <a:xfrm>
            <a:off x="3490276" y="2583864"/>
            <a:ext cx="661057" cy="3952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4</a:t>
            </a:r>
          </a:p>
        </p:txBody>
      </p:sp>
      <p:sp>
        <p:nvSpPr>
          <p:cNvPr id="151" name="Ovale 150">
            <a:extLst>
              <a:ext uri="{FF2B5EF4-FFF2-40B4-BE49-F238E27FC236}">
                <a16:creationId xmlns:a16="http://schemas.microsoft.com/office/drawing/2014/main" id="{93D20B5A-0B3F-46E5-A734-30745B6BAFAD}"/>
              </a:ext>
            </a:extLst>
          </p:cNvPr>
          <p:cNvSpPr/>
          <p:nvPr/>
        </p:nvSpPr>
        <p:spPr>
          <a:xfrm>
            <a:off x="1670322" y="1289619"/>
            <a:ext cx="566298" cy="3952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50" b="1" dirty="0">
                <a:solidFill>
                  <a:schemeClr val="bg1"/>
                </a:solidFill>
                <a:cs typeface="Poppins Light" panose="00000400000000000000" pitchFamily="2" charset="0"/>
              </a:rPr>
              <a:t>Ψ</a:t>
            </a:r>
            <a:r>
              <a:rPr lang="it-IT" sz="1650" b="1" baseline="-250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5</a:t>
            </a:r>
          </a:p>
        </p:txBody>
      </p: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C24893FB-5A95-456D-B6FB-9D24BDF2CDBA}"/>
              </a:ext>
            </a:extLst>
          </p:cNvPr>
          <p:cNvCxnSpPr>
            <a:cxnSpLocks/>
            <a:stCxn id="151" idx="4"/>
          </p:cNvCxnSpPr>
          <p:nvPr/>
        </p:nvCxnSpPr>
        <p:spPr>
          <a:xfrm>
            <a:off x="1953471" y="1684863"/>
            <a:ext cx="29906" cy="25058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diritto 153">
            <a:extLst>
              <a:ext uri="{FF2B5EF4-FFF2-40B4-BE49-F238E27FC236}">
                <a16:creationId xmlns:a16="http://schemas.microsoft.com/office/drawing/2014/main" id="{9D0CF218-8B73-4923-80FC-3574786C7F29}"/>
              </a:ext>
            </a:extLst>
          </p:cNvPr>
          <p:cNvCxnSpPr>
            <a:cxnSpLocks/>
          </p:cNvCxnSpPr>
          <p:nvPr/>
        </p:nvCxnSpPr>
        <p:spPr>
          <a:xfrm>
            <a:off x="1177787" y="2611257"/>
            <a:ext cx="301679" cy="89313"/>
          </a:xfrm>
          <a:prstGeom prst="line">
            <a:avLst/>
          </a:prstGeom>
          <a:ln w="133350">
            <a:solidFill>
              <a:srgbClr val="FF000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637B1AEC-E36D-4CAE-8EAE-6912F567DD43}"/>
              </a:ext>
            </a:extLst>
          </p:cNvPr>
          <p:cNvCxnSpPr>
            <a:cxnSpLocks/>
          </p:cNvCxnSpPr>
          <p:nvPr/>
        </p:nvCxnSpPr>
        <p:spPr>
          <a:xfrm>
            <a:off x="1223649" y="3491421"/>
            <a:ext cx="247483" cy="84910"/>
          </a:xfrm>
          <a:prstGeom prst="line">
            <a:avLst/>
          </a:prstGeom>
          <a:ln w="133350">
            <a:solidFill>
              <a:srgbClr val="92D05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F2AE919A-4169-4280-A803-B831151AA441}"/>
              </a:ext>
            </a:extLst>
          </p:cNvPr>
          <p:cNvCxnSpPr>
            <a:cxnSpLocks/>
          </p:cNvCxnSpPr>
          <p:nvPr/>
        </p:nvCxnSpPr>
        <p:spPr>
          <a:xfrm>
            <a:off x="615692" y="5710037"/>
            <a:ext cx="954086" cy="0"/>
          </a:xfrm>
          <a:prstGeom prst="line">
            <a:avLst/>
          </a:prstGeom>
          <a:ln w="133350">
            <a:solidFill>
              <a:srgbClr val="00B05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1E012C83-58B6-45E8-88B9-6E5FE3C7A4F6}"/>
              </a:ext>
            </a:extLst>
          </p:cNvPr>
          <p:cNvCxnSpPr>
            <a:cxnSpLocks/>
          </p:cNvCxnSpPr>
          <p:nvPr/>
        </p:nvCxnSpPr>
        <p:spPr>
          <a:xfrm>
            <a:off x="601060" y="6071544"/>
            <a:ext cx="916176" cy="8531"/>
          </a:xfrm>
          <a:prstGeom prst="line">
            <a:avLst/>
          </a:prstGeom>
          <a:ln w="133350">
            <a:solidFill>
              <a:schemeClr val="accent1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>
            <a:extLst>
              <a:ext uri="{FF2B5EF4-FFF2-40B4-BE49-F238E27FC236}">
                <a16:creationId xmlns:a16="http://schemas.microsoft.com/office/drawing/2014/main" id="{1F506639-F9C4-4F28-AF85-816434860E95}"/>
              </a:ext>
            </a:extLst>
          </p:cNvPr>
          <p:cNvSpPr txBox="1">
            <a:spLocks noChangeArrowheads="1"/>
          </p:cNvSpPr>
          <p:nvPr/>
        </p:nvSpPr>
        <p:spPr>
          <a:xfrm>
            <a:off x="3575720" y="446034"/>
            <a:ext cx="8374063" cy="5397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it-IT" sz="2400" b="1" kern="0" dirty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VALUTAZIONE PONTI TERMICI PER U MEDIA</a:t>
            </a:r>
            <a:endParaRPr lang="it-IT" sz="2400" b="1" kern="0" baseline="-25000" dirty="0">
              <a:effectLst>
                <a:outerShdw blurRad="38100" dist="38100" dir="2700000" algn="tl">
                  <a:srgbClr val="FFFFFF"/>
                </a:outerShdw>
              </a:effectLst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6C17288-2F14-C220-0950-EADC65754218}"/>
              </a:ext>
            </a:extLst>
          </p:cNvPr>
          <p:cNvSpPr/>
          <p:nvPr/>
        </p:nvSpPr>
        <p:spPr>
          <a:xfrm>
            <a:off x="122108" y="245839"/>
            <a:ext cx="880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kern="0" dirty="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rPr>
              <a:t>LA SUPERFICIE DI INTERVENTO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969BC8-A771-D13E-67BD-93A772F77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76" y="2339337"/>
            <a:ext cx="4334480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74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ttangolo 2">
            <a:extLst>
              <a:ext uri="{FF2B5EF4-FFF2-40B4-BE49-F238E27FC236}">
                <a16:creationId xmlns:a16="http://schemas.microsoft.com/office/drawing/2014/main" id="{74A65701-9B8B-4596-A662-CAC2CCE4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346" y="1485462"/>
            <a:ext cx="8748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Norme di riferimento per il calcolo: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3B5CDCA-AFBD-4FE3-B6B1-CB1E9CBA2698}"/>
              </a:ext>
            </a:extLst>
          </p:cNvPr>
          <p:cNvSpPr txBox="1">
            <a:spLocks noChangeArrowheads="1"/>
          </p:cNvSpPr>
          <p:nvPr/>
        </p:nvSpPr>
        <p:spPr>
          <a:xfrm>
            <a:off x="1783234" y="982224"/>
            <a:ext cx="8374063" cy="5397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it-IT" sz="2400" b="1" kern="0" dirty="0">
                <a:latin typeface="Poppins" panose="00000500000000000000" pitchFamily="2" charset="0"/>
                <a:cs typeface="Poppins" panose="00000500000000000000" pitchFamily="2" charset="0"/>
              </a:rPr>
              <a:t>ANALISI DEI PONTI TERMICI</a:t>
            </a:r>
            <a:endParaRPr lang="it-IT" sz="2400" b="1" kern="0" dirty="0">
              <a:effectLst>
                <a:outerShdw blurRad="38100" dist="38100" dir="2700000" algn="tl">
                  <a:srgbClr val="FFFFFF"/>
                </a:outerShdw>
              </a:effectLst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75D490F-103B-41A0-90D3-4329B9DCAADD}"/>
              </a:ext>
            </a:extLst>
          </p:cNvPr>
          <p:cNvSpPr txBox="1">
            <a:spLocks/>
          </p:cNvSpPr>
          <p:nvPr/>
        </p:nvSpPr>
        <p:spPr>
          <a:xfrm>
            <a:off x="1847528" y="2133757"/>
            <a:ext cx="3979515" cy="1295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86A428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UNI EN ISO 14683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000" kern="0" dirty="0"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Ponti termici in edilizia – Coefficienti di trasmissione lineica – Metodi semplificati e valori di riferimento</a:t>
            </a:r>
          </a:p>
          <a:p>
            <a:pPr eaLnBrk="0" hangingPunct="0">
              <a:spcBef>
                <a:spcPct val="20000"/>
              </a:spcBef>
              <a:defRPr/>
            </a:pPr>
            <a:endParaRPr lang="it-IT" sz="2400" kern="0" dirty="0">
              <a:latin typeface="Poppins" panose="00000500000000000000" pitchFamily="2" charset="0"/>
              <a:cs typeface="Poppins" panose="00000500000000000000" pitchFamily="2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it-IT" sz="2400" kern="0" dirty="0">
              <a:latin typeface="Poppins" panose="00000500000000000000" pitchFamily="2" charset="0"/>
              <a:cs typeface="Poppins" panose="00000500000000000000" pitchFamily="2" charset="0"/>
              <a:sym typeface="Symbol" pitchFamily="18" charset="2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A0FBECC4-0FA0-4410-BEFD-E9EF617C059F}"/>
              </a:ext>
            </a:extLst>
          </p:cNvPr>
          <p:cNvSpPr/>
          <p:nvPr/>
        </p:nvSpPr>
        <p:spPr>
          <a:xfrm>
            <a:off x="5827042" y="2465284"/>
            <a:ext cx="936104" cy="791344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D91B13D-7D59-4547-847C-300C4FC74870}"/>
              </a:ext>
            </a:extLst>
          </p:cNvPr>
          <p:cNvSpPr txBox="1">
            <a:spLocks/>
          </p:cNvSpPr>
          <p:nvPr/>
        </p:nvSpPr>
        <p:spPr>
          <a:xfrm>
            <a:off x="6931781" y="2466442"/>
            <a:ext cx="3357734" cy="104337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kern="0" dirty="0">
                <a:solidFill>
                  <a:srgbClr val="86A428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Elenco dei metodi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kern="0" dirty="0">
                <a:solidFill>
                  <a:srgbClr val="86A428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Abaco precalcolato</a:t>
            </a:r>
            <a:endParaRPr lang="it-IT" sz="2400" kern="0" dirty="0">
              <a:solidFill>
                <a:srgbClr val="86A428"/>
              </a:solidFill>
              <a:latin typeface="Poppins" panose="00000500000000000000" pitchFamily="2" charset="0"/>
              <a:cs typeface="Poppins" panose="00000500000000000000" pitchFamily="2" charset="0"/>
              <a:sym typeface="Symbol" pitchFamily="18" charset="2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EEF8C14-27B2-4F0E-B06E-290779A6F4A1}"/>
              </a:ext>
            </a:extLst>
          </p:cNvPr>
          <p:cNvSpPr txBox="1">
            <a:spLocks/>
          </p:cNvSpPr>
          <p:nvPr/>
        </p:nvSpPr>
        <p:spPr>
          <a:xfrm>
            <a:off x="1847528" y="3933056"/>
            <a:ext cx="3475459" cy="129698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UNI TS 11300-1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000" kern="0" dirty="0"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Modalità di considerare i PT nel calcolo del fabbisogno</a:t>
            </a:r>
          </a:p>
          <a:p>
            <a:pPr eaLnBrk="0" hangingPunct="0">
              <a:spcBef>
                <a:spcPct val="20000"/>
              </a:spcBef>
              <a:defRPr/>
            </a:pPr>
            <a:endParaRPr lang="it-IT" sz="2400" kern="0" dirty="0">
              <a:latin typeface="Poppins" panose="00000500000000000000" pitchFamily="2" charset="0"/>
              <a:cs typeface="Poppins" panose="00000500000000000000" pitchFamily="2" charset="0"/>
              <a:sym typeface="Symbol" pitchFamily="18" charset="2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9B92C7B0-6906-4610-999A-6185A7695E0C}"/>
              </a:ext>
            </a:extLst>
          </p:cNvPr>
          <p:cNvSpPr/>
          <p:nvPr/>
        </p:nvSpPr>
        <p:spPr>
          <a:xfrm>
            <a:off x="5827042" y="4148133"/>
            <a:ext cx="936104" cy="79134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7445990-1E2D-4681-8C28-5CCD30AEBA6C}"/>
              </a:ext>
            </a:extLst>
          </p:cNvPr>
          <p:cNvSpPr txBox="1">
            <a:spLocks/>
          </p:cNvSpPr>
          <p:nvPr/>
        </p:nvSpPr>
        <p:spPr>
          <a:xfrm>
            <a:off x="6931782" y="4059864"/>
            <a:ext cx="3611277" cy="104337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kern="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Uso del </a:t>
            </a:r>
            <a:r>
              <a:rPr lang="it-IT" sz="2400" b="1" kern="0" dirty="0" err="1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coef</a:t>
            </a:r>
            <a:r>
              <a:rPr lang="it-IT" sz="2400" b="1" kern="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. Ψ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kern="0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Divieto per l’uso dell’Abaco precalcolato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E5CEE9-DACE-8184-F86B-B4218B8121BA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3228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9" grpId="0"/>
      <p:bldP spid="10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ttangolo 2">
            <a:extLst>
              <a:ext uri="{FF2B5EF4-FFF2-40B4-BE49-F238E27FC236}">
                <a16:creationId xmlns:a16="http://schemas.microsoft.com/office/drawing/2014/main" id="{74A65701-9B8B-4596-A662-CAC2CCE4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1268760"/>
            <a:ext cx="8748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Norme di riferimento per il calcolo: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3B5CDCA-AFBD-4FE3-B6B1-CB1E9CBA2698}"/>
              </a:ext>
            </a:extLst>
          </p:cNvPr>
          <p:cNvSpPr txBox="1">
            <a:spLocks noChangeArrowheads="1"/>
          </p:cNvSpPr>
          <p:nvPr/>
        </p:nvSpPr>
        <p:spPr>
          <a:xfrm>
            <a:off x="1836416" y="765522"/>
            <a:ext cx="8374063" cy="5397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it-IT" sz="2400" b="1" kern="0" dirty="0">
                <a:latin typeface="Poppins" panose="00000500000000000000" pitchFamily="2" charset="0"/>
                <a:cs typeface="Poppins" panose="00000500000000000000" pitchFamily="2" charset="0"/>
              </a:rPr>
              <a:t>ANALISI DEI PONTI TERMICI</a:t>
            </a:r>
            <a:endParaRPr lang="it-IT" sz="2400" b="1" kern="0" dirty="0">
              <a:effectLst>
                <a:outerShdw blurRad="38100" dist="38100" dir="2700000" algn="tl">
                  <a:srgbClr val="FFFFFF"/>
                </a:outerShdw>
              </a:effectLst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75D490F-103B-41A0-90D3-4329B9DCAADD}"/>
              </a:ext>
            </a:extLst>
          </p:cNvPr>
          <p:cNvSpPr txBox="1">
            <a:spLocks/>
          </p:cNvSpPr>
          <p:nvPr/>
        </p:nvSpPr>
        <p:spPr>
          <a:xfrm>
            <a:off x="1836416" y="3675122"/>
            <a:ext cx="4187825" cy="1295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UNI EN ISO 13788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000" kern="0" dirty="0">
                <a:latin typeface="Poppins" panose="00000500000000000000" pitchFamily="2" charset="0"/>
                <a:cs typeface="Poppins" panose="00000500000000000000" pitchFamily="2" charset="0"/>
              </a:rPr>
              <a:t>Prestazione igrotermica dei componenti e degli elementi per edilizia - Temperatura superficiale interna per evitare l'umidità superficiale critica e la condensazione interstiziale - Metodi di calcolo</a:t>
            </a:r>
            <a:endParaRPr lang="it-IT" sz="2000" kern="0" dirty="0">
              <a:latin typeface="Poppins" panose="00000500000000000000" pitchFamily="2" charset="0"/>
              <a:cs typeface="Poppins" panose="00000500000000000000" pitchFamily="2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it-IT" sz="2400" kern="0" dirty="0">
              <a:latin typeface="Poppins" panose="00000500000000000000" pitchFamily="2" charset="0"/>
              <a:cs typeface="Poppins" panose="00000500000000000000" pitchFamily="2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it-IT" sz="2400" kern="0" dirty="0">
              <a:latin typeface="Poppins" panose="00000500000000000000" pitchFamily="2" charset="0"/>
              <a:cs typeface="Poppins" panose="00000500000000000000" pitchFamily="2" charset="0"/>
              <a:sym typeface="Symbol" pitchFamily="18" charset="2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A0FBECC4-0FA0-4410-BEFD-E9EF617C059F}"/>
              </a:ext>
            </a:extLst>
          </p:cNvPr>
          <p:cNvSpPr/>
          <p:nvPr/>
        </p:nvSpPr>
        <p:spPr>
          <a:xfrm>
            <a:off x="5880224" y="2248582"/>
            <a:ext cx="936104" cy="79134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D91B13D-7D59-4547-847C-300C4FC74870}"/>
              </a:ext>
            </a:extLst>
          </p:cNvPr>
          <p:cNvSpPr txBox="1">
            <a:spLocks/>
          </p:cNvSpPr>
          <p:nvPr/>
        </p:nvSpPr>
        <p:spPr>
          <a:xfrm>
            <a:off x="6984963" y="2385851"/>
            <a:ext cx="3357734" cy="104337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kern="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Costruzione nodo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9B92C7B0-6906-4610-999A-6185A7695E0C}"/>
              </a:ext>
            </a:extLst>
          </p:cNvPr>
          <p:cNvSpPr/>
          <p:nvPr/>
        </p:nvSpPr>
        <p:spPr>
          <a:xfrm>
            <a:off x="5880224" y="3931431"/>
            <a:ext cx="936104" cy="791344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7445990-1E2D-4681-8C28-5CCD30AEBA6C}"/>
              </a:ext>
            </a:extLst>
          </p:cNvPr>
          <p:cNvSpPr txBox="1">
            <a:spLocks/>
          </p:cNvSpPr>
          <p:nvPr/>
        </p:nvSpPr>
        <p:spPr>
          <a:xfrm>
            <a:off x="6984964" y="3843162"/>
            <a:ext cx="3611277" cy="104337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kern="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Clima interno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400" b="1" kern="0" dirty="0">
                <a:solidFill>
                  <a:srgbClr val="7030A0"/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Verifiche igrotermiche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B3E79C0-8B92-4333-B4B1-5C33E840FA26}"/>
              </a:ext>
            </a:extLst>
          </p:cNvPr>
          <p:cNvSpPr/>
          <p:nvPr/>
        </p:nvSpPr>
        <p:spPr>
          <a:xfrm>
            <a:off x="1827072" y="1976400"/>
            <a:ext cx="37651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2400" b="1" kern="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UNI EN ISO 10211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000" kern="0" dirty="0">
                <a:latin typeface="Poppins" panose="00000500000000000000" pitchFamily="2" charset="0"/>
                <a:cs typeface="Poppins" panose="00000500000000000000" pitchFamily="2" charset="0"/>
                <a:sym typeface="Symbol" pitchFamily="18" charset="2"/>
              </a:rPr>
              <a:t>Ponti termici in edilizia – Flussi termici e temperature superficiali – Calcoli dettagliati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2213DA-8E0F-EF26-E5DF-6940E2BC6C28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21846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69D8518A-3FC2-449C-A20D-C269A6024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28"/>
          <a:stretch/>
        </p:blipFill>
        <p:spPr>
          <a:xfrm>
            <a:off x="3792869" y="4900519"/>
            <a:ext cx="4030197" cy="111974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CD01F98-D216-401F-AEC2-EBFBCF6A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568" y="1683300"/>
            <a:ext cx="3352800" cy="21431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6AE60F-6923-4ED0-A67B-5E935C03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5" y="584522"/>
            <a:ext cx="11165421" cy="360365"/>
          </a:xfrm>
        </p:spPr>
        <p:txBody>
          <a:bodyPr/>
          <a:lstStyle/>
          <a:p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PERCHE’ IL CALCOLO AD ELEMENTI FINITI?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E66D01-9F2B-4D0E-8D53-BB7C7926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3" y="1124744"/>
            <a:ext cx="11165421" cy="5148734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Calcolo del flusso attraverso una parete</a:t>
            </a:r>
          </a:p>
          <a:p>
            <a:pPr marL="0" indent="0">
              <a:buNone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Q= </a:t>
            </a:r>
            <a:r>
              <a:rPr lang="it-IT" dirty="0" err="1">
                <a:latin typeface="Poppins" panose="00000500000000000000" pitchFamily="2" charset="0"/>
                <a:cs typeface="Poppins" panose="00000500000000000000" pitchFamily="2" charset="0"/>
              </a:rPr>
              <a:t>AxUx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Poppins" panose="00000500000000000000" pitchFamily="2" charset="0"/>
              </a:rPr>
              <a:t>Δ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T (W)</a:t>
            </a:r>
          </a:p>
          <a:p>
            <a:pPr marL="0" indent="0">
              <a:buNone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Che cosa succede se c’è una discontinuità? Posso ragionare allo stesso modo (come se fossero due diverse pareti affiancate)?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1D1A141-DE9A-4846-B5CC-6B671302668B}"/>
              </a:ext>
            </a:extLst>
          </p:cNvPr>
          <p:cNvSpPr/>
          <p:nvPr/>
        </p:nvSpPr>
        <p:spPr>
          <a:xfrm rot="10800000">
            <a:off x="5656445" y="1992358"/>
            <a:ext cx="360041" cy="14366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4428CD-0ABD-4768-ABEB-E86E11FBB83A}"/>
              </a:ext>
            </a:extLst>
          </p:cNvPr>
          <p:cNvSpPr txBox="1"/>
          <p:nvPr/>
        </p:nvSpPr>
        <p:spPr>
          <a:xfrm>
            <a:off x="5644562" y="335197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Poppins" panose="00000500000000000000" pitchFamily="2" charset="0"/>
                <a:cs typeface="Poppins" panose="00000500000000000000" pitchFamily="2" charset="0"/>
              </a:rPr>
              <a:t>Q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39532B-C6A3-4A54-ADD1-EE89090E6A52}"/>
              </a:ext>
            </a:extLst>
          </p:cNvPr>
          <p:cNvSpPr txBox="1"/>
          <p:nvPr/>
        </p:nvSpPr>
        <p:spPr>
          <a:xfrm>
            <a:off x="7710672" y="1857803"/>
            <a:ext cx="306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NB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it-IT" u="sng" dirty="0">
                <a:latin typeface="Poppins" panose="00000500000000000000" pitchFamily="2" charset="0"/>
                <a:cs typeface="Poppins" panose="00000500000000000000" pitchFamily="2" charset="0"/>
              </a:rPr>
              <a:t>Ipotesi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: il flusso è </a:t>
            </a:r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monodimensionale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 e </a:t>
            </a:r>
            <a:r>
              <a:rPr lang="it-IT" b="1" dirty="0">
                <a:latin typeface="Poppins" panose="00000500000000000000" pitchFamily="2" charset="0"/>
                <a:cs typeface="Poppins" panose="00000500000000000000" pitchFamily="2" charset="0"/>
              </a:rPr>
              <a:t>perpendicolare alle facce 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della parete  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5B77C0BC-8DDB-48AA-8022-001E8B4C9A66}"/>
              </a:ext>
            </a:extLst>
          </p:cNvPr>
          <p:cNvSpPr/>
          <p:nvPr/>
        </p:nvSpPr>
        <p:spPr>
          <a:xfrm rot="10800000">
            <a:off x="6499409" y="4991356"/>
            <a:ext cx="360040" cy="1061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31930CE-B9A9-4C99-B308-A772F2F897AF}"/>
              </a:ext>
            </a:extLst>
          </p:cNvPr>
          <p:cNvSpPr txBox="1"/>
          <p:nvPr/>
        </p:nvSpPr>
        <p:spPr>
          <a:xfrm>
            <a:off x="6455397" y="595512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Poppins" panose="00000500000000000000" pitchFamily="2" charset="0"/>
                <a:cs typeface="Poppins" panose="00000500000000000000" pitchFamily="2" charset="0"/>
              </a:rPr>
              <a:t>Q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DA555A6-B0FA-44A8-8346-AC038E824FC7}"/>
              </a:ext>
            </a:extLst>
          </p:cNvPr>
          <p:cNvSpPr txBox="1"/>
          <p:nvPr/>
        </p:nvSpPr>
        <p:spPr>
          <a:xfrm>
            <a:off x="5583952" y="5958561"/>
            <a:ext cx="74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Poppins" panose="00000500000000000000" pitchFamily="2" charset="0"/>
                <a:cs typeface="Poppins" panose="00000500000000000000" pitchFamily="2" charset="0"/>
              </a:rPr>
              <a:t>Q ?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33E2848B-41C4-4A02-9D8C-3FD9149D2308}"/>
              </a:ext>
            </a:extLst>
          </p:cNvPr>
          <p:cNvSpPr/>
          <p:nvPr/>
        </p:nvSpPr>
        <p:spPr>
          <a:xfrm rot="10800000">
            <a:off x="5656447" y="4987916"/>
            <a:ext cx="360040" cy="1061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F406791E-F7B9-4D32-9EF5-94258731E28F}"/>
              </a:ext>
            </a:extLst>
          </p:cNvPr>
          <p:cNvSpPr/>
          <p:nvPr/>
        </p:nvSpPr>
        <p:spPr>
          <a:xfrm rot="5400000">
            <a:off x="1525467" y="2512256"/>
            <a:ext cx="72009" cy="66487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6A4027-28F7-4325-9D42-FA8B0CA1AD92}"/>
              </a:ext>
            </a:extLst>
          </p:cNvPr>
          <p:cNvSpPr txBox="1"/>
          <p:nvPr/>
        </p:nvSpPr>
        <p:spPr>
          <a:xfrm>
            <a:off x="1317550" y="2844224"/>
            <a:ext cx="38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H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E5D15A-6CDC-4E62-81A8-200C22095EBA}"/>
              </a:ext>
            </a:extLst>
          </p:cNvPr>
          <p:cNvSpPr txBox="1"/>
          <p:nvPr/>
        </p:nvSpPr>
        <p:spPr>
          <a:xfrm>
            <a:off x="7973312" y="5148481"/>
            <a:ext cx="280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Hparete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 + </a:t>
            </a:r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Hpilastro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 ??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62B755-97C1-9EED-BAF6-97589A909B45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41196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3514983-F83F-4D81-AB6B-548192526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1772816"/>
            <a:ext cx="8020050" cy="132397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E1EE37-B011-4819-A94C-2ECD63E8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3861048"/>
            <a:ext cx="5965998" cy="213953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DCB60B01-7BB3-4900-BFA9-F9E34E19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3" y="618891"/>
            <a:ext cx="11165421" cy="360365"/>
          </a:xfrm>
        </p:spPr>
        <p:txBody>
          <a:bodyPr/>
          <a:lstStyle/>
          <a:p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PERCHE’ IL CALCOLO AD ELEMENTI FINITI?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D523C3A-1DA1-4631-8685-AE6CB59B54A7}"/>
              </a:ext>
            </a:extLst>
          </p:cNvPr>
          <p:cNvSpPr txBox="1">
            <a:spLocks/>
          </p:cNvSpPr>
          <p:nvPr/>
        </p:nvSpPr>
        <p:spPr>
          <a:xfrm>
            <a:off x="388032" y="1109780"/>
            <a:ext cx="11165421" cy="360365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pPr algn="l"/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Risultati:</a:t>
            </a:r>
          </a:p>
          <a:p>
            <a:pPr marL="457200" indent="-457200" algn="l">
              <a:buAutoNum type="arabicParenR"/>
            </a:pP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Andamento delle temperature</a:t>
            </a:r>
          </a:p>
          <a:p>
            <a:pPr marL="457200" indent="-457200" algn="l">
              <a:buAutoNum type="arabicParenR"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AutoNum type="arabicParenR"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AutoNum type="arabicParenR"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AutoNum type="arabicParenR"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AutoNum type="arabicParenR"/>
            </a:pPr>
            <a:endParaRPr lang="it-IT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 algn="l">
              <a:buAutoNum type="arabicParenR"/>
            </a:pP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Andamento dei flussi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0C4A2-AD13-0367-4A9E-CD7A7A67E7B1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39285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A0C74-EF26-409F-9994-449D712E2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47" y="1124745"/>
            <a:ext cx="11165421" cy="483868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Con l’analisi FEM si riesce a rilevare il flusso aggiuntivo generato dalla discontinuità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52EB6A-DC09-478F-A339-BFBF47AE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28"/>
          <a:stretch/>
        </p:blipFill>
        <p:spPr>
          <a:xfrm>
            <a:off x="1912536" y="2402987"/>
            <a:ext cx="7862872" cy="2184615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A24014F-7CFD-4449-85A7-32098ADE8252}"/>
              </a:ext>
            </a:extLst>
          </p:cNvPr>
          <p:cNvSpPr txBox="1">
            <a:spLocks/>
          </p:cNvSpPr>
          <p:nvPr/>
        </p:nvSpPr>
        <p:spPr>
          <a:xfrm>
            <a:off x="407368" y="517670"/>
            <a:ext cx="11165421" cy="360365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defRPr>
            </a:lvl1pPr>
          </a:lstStyle>
          <a:p>
            <a:r>
              <a:rPr lang="it-IT" sz="2000" b="1" dirty="0">
                <a:latin typeface="Poppins" panose="00000500000000000000" pitchFamily="2" charset="0"/>
                <a:cs typeface="Poppins" panose="00000500000000000000" pitchFamily="2" charset="0"/>
              </a:rPr>
              <a:t>PERCHE’ IL CALCOLO AD ELEMENTI FINITI?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6AF760-E9A0-41BC-B603-D8599B12E6A4}"/>
              </a:ext>
            </a:extLst>
          </p:cNvPr>
          <p:cNvSpPr txBox="1"/>
          <p:nvPr/>
        </p:nvSpPr>
        <p:spPr>
          <a:xfrm>
            <a:off x="7639840" y="453762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19°C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4C2148-7653-4827-8A2C-1E5820CDE57A}"/>
              </a:ext>
            </a:extLst>
          </p:cNvPr>
          <p:cNvSpPr txBox="1"/>
          <p:nvPr/>
        </p:nvSpPr>
        <p:spPr>
          <a:xfrm>
            <a:off x="4717404" y="15686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E - T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5E3937-99C7-4A75-B283-058ABAE2E7CB}"/>
              </a:ext>
            </a:extLst>
          </p:cNvPr>
          <p:cNvSpPr txBox="1"/>
          <p:nvPr/>
        </p:nvSpPr>
        <p:spPr>
          <a:xfrm>
            <a:off x="5220376" y="5232069"/>
            <a:ext cx="1782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I - T</a:t>
            </a:r>
            <a:r>
              <a:rPr lang="it-IT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B94CA2-D2A1-4BDF-AA4F-1AC4367E9E31}"/>
              </a:ext>
            </a:extLst>
          </p:cNvPr>
          <p:cNvSpPr txBox="1"/>
          <p:nvPr/>
        </p:nvSpPr>
        <p:spPr>
          <a:xfrm>
            <a:off x="7639046" y="383279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15°C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7DB1E7-4119-4F0B-A00B-AC9AABF1248C}"/>
              </a:ext>
            </a:extLst>
          </p:cNvPr>
          <p:cNvSpPr txBox="1"/>
          <p:nvPr/>
        </p:nvSpPr>
        <p:spPr>
          <a:xfrm>
            <a:off x="7639046" y="291138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8°C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18DDC98-0F6A-41EA-A18B-69DE54366C01}"/>
              </a:ext>
            </a:extLst>
          </p:cNvPr>
          <p:cNvSpPr txBox="1"/>
          <p:nvPr/>
        </p:nvSpPr>
        <p:spPr>
          <a:xfrm>
            <a:off x="5803636" y="45798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14°C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1F2B0C-E48A-4FA7-BA54-4BF355FC9FBC}"/>
              </a:ext>
            </a:extLst>
          </p:cNvPr>
          <p:cNvSpPr txBox="1"/>
          <p:nvPr/>
        </p:nvSpPr>
        <p:spPr>
          <a:xfrm>
            <a:off x="7720232" y="22587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3°C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5459C4-535D-4667-92A3-B138A7395413}"/>
              </a:ext>
            </a:extLst>
          </p:cNvPr>
          <p:cNvSpPr txBox="1"/>
          <p:nvPr/>
        </p:nvSpPr>
        <p:spPr>
          <a:xfrm>
            <a:off x="5249130" y="354732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13°C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F6A69BE-97A9-42B4-A670-444D506D532E}"/>
              </a:ext>
            </a:extLst>
          </p:cNvPr>
          <p:cNvSpPr txBox="1"/>
          <p:nvPr/>
        </p:nvSpPr>
        <p:spPr>
          <a:xfrm>
            <a:off x="5713342" y="2234715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12°C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4251B591-B772-4517-88F9-93BBA09AD198}"/>
              </a:ext>
            </a:extLst>
          </p:cNvPr>
          <p:cNvSpPr/>
          <p:nvPr/>
        </p:nvSpPr>
        <p:spPr>
          <a:xfrm rot="10800000">
            <a:off x="6260030" y="3965356"/>
            <a:ext cx="1062402" cy="2722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43DDE87C-897C-4DE1-BEED-D96F6244B28B}"/>
              </a:ext>
            </a:extLst>
          </p:cNvPr>
          <p:cNvSpPr/>
          <p:nvPr/>
        </p:nvSpPr>
        <p:spPr>
          <a:xfrm rot="16200000">
            <a:off x="5714705" y="3487120"/>
            <a:ext cx="1062402" cy="2722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170762BE-AA2B-4512-B6D0-6F19C83F7ADC}"/>
              </a:ext>
            </a:extLst>
          </p:cNvPr>
          <p:cNvSpPr/>
          <p:nvPr/>
        </p:nvSpPr>
        <p:spPr>
          <a:xfrm rot="18694040">
            <a:off x="6175605" y="3479258"/>
            <a:ext cx="1062402" cy="272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E8982A-5D10-6AC2-6294-462036E2F4C3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13142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0d5e57419_0_17"/>
          <p:cNvSpPr txBox="1"/>
          <p:nvPr/>
        </p:nvSpPr>
        <p:spPr>
          <a:xfrm>
            <a:off x="306500" y="188275"/>
            <a:ext cx="404960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Attività istituzionali</a:t>
            </a:r>
            <a:endParaRPr sz="2400" dirty="0">
              <a:solidFill>
                <a:schemeClr val="tx1"/>
              </a:solidFill>
              <a:highlight>
                <a:srgbClr val="D5DB4D"/>
              </a:highlight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pic>
        <p:nvPicPr>
          <p:cNvPr id="87" name="Google Shape;87;g110d5e57419_0_17" descr="http://www.cti2000.it/inc/img/main/logo_cti_1.p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51" y="5029200"/>
            <a:ext cx="1871663" cy="97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10d5e57419_0_17" descr="http://www.uni.com/images/logo_uni.jp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672" y="5168073"/>
            <a:ext cx="1970088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10d5e57419_0_17" descr="http://www.confcommerciofoggia.it/wp-content/uploads/2015/05/logo-mise.jpg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2450" y="1246754"/>
            <a:ext cx="1828800" cy="100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10d5e57419_0_17" descr="ENEA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50" y="3373423"/>
            <a:ext cx="12954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10d5e57419_0_17" descr="Stati Generali della Green Economy 2015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927" y="1426141"/>
            <a:ext cx="647700" cy="64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10d5e57419_0_17" descr="RSE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938" y="1518229"/>
            <a:ext cx="1008062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10d5e57419_0_17" descr="http://www.legambiente.it/img/logo-legambiente.png"/>
          <p:cNvPicPr preferRelativeResize="0"/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4751" y="3325798"/>
            <a:ext cx="904875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10d5e57419_0_17" descr="Regione Lombardia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3669" y="3322623"/>
            <a:ext cx="16287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10d5e57419_0_17" descr="Regione Emilia-Romagna"/>
          <p:cNvPicPr preferRelativeResize="0"/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9026" y="3432148"/>
            <a:ext cx="209550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10d5e57419_0_17" descr="http://www.assostampafvg.it/wp-content/uploads/2015/10/regione-friuli-venezia-giulia.jpg"/>
          <p:cNvPicPr preferRelativeResize="0"/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9112" y="5083969"/>
            <a:ext cx="674688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10d5e57419_0_17" descr="Logo della Regione Siciliana"/>
          <p:cNvPicPr preferRelativeResize="0"/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1209" y="5141727"/>
            <a:ext cx="849313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10d5e57419_0_17" descr="Sito Ufficiale della Regione Piemonte"/>
          <p:cNvPicPr preferRelativeResize="0"/>
          <p:nvPr/>
        </p:nvPicPr>
        <p:blipFill rotWithShape="1"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5994" y="3409935"/>
            <a:ext cx="1160463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10d5e57419_0_17" descr="Agenzia per l'Energia Alto Adige - CasaClima"/>
          <p:cNvPicPr preferRelativeResize="0"/>
          <p:nvPr/>
        </p:nvPicPr>
        <p:blipFill rotWithShape="1"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9301" y="1460285"/>
            <a:ext cx="766763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10d5e57419_0_17" descr="http://www.buildingblog.it/assets/Uploads/_resampled/SetWidth620-logoprotocolloITACA.png"/>
          <p:cNvPicPr preferRelativeResize="0"/>
          <p:nvPr/>
        </p:nvPicPr>
        <p:blipFill rotWithShape="1">
          <a:blip r:embed="rId1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0548" y="5334794"/>
            <a:ext cx="1030252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nistero dell'Ambiente e della Sicurezza Energetica">
            <a:extLst>
              <a:ext uri="{FF2B5EF4-FFF2-40B4-BE49-F238E27FC236}">
                <a16:creationId xmlns:a16="http://schemas.microsoft.com/office/drawing/2014/main" id="{26E71FF8-D653-B2D9-037C-4F4AFC10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178" y="981869"/>
            <a:ext cx="2309019" cy="13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page - Regione Puglia">
            <a:extLst>
              <a:ext uri="{FF2B5EF4-FFF2-40B4-BE49-F238E27FC236}">
                <a16:creationId xmlns:a16="http://schemas.microsoft.com/office/drawing/2014/main" id="{CCC4AC3C-4D16-6079-C43B-D1ACAA92B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t="17959" r="14382" b="19683"/>
          <a:stretch/>
        </p:blipFill>
        <p:spPr bwMode="auto">
          <a:xfrm>
            <a:off x="7159026" y="5029200"/>
            <a:ext cx="1703540" cy="8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45E845-9D98-4EA1-A664-E181F1B47508}"/>
              </a:ext>
            </a:extLst>
          </p:cNvPr>
          <p:cNvSpPr txBox="1">
            <a:spLocks noChangeArrowheads="1"/>
          </p:cNvSpPr>
          <p:nvPr/>
        </p:nvSpPr>
        <p:spPr>
          <a:xfrm>
            <a:off x="1908176" y="549275"/>
            <a:ext cx="8374063" cy="5397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it-IT" sz="2000" b="1" kern="0" dirty="0">
                <a:latin typeface="Poppins" panose="00000500000000000000" pitchFamily="2" charset="0"/>
                <a:cs typeface="Poppins" panose="00000500000000000000" pitchFamily="2" charset="0"/>
              </a:rPr>
              <a:t>DALLA FEM ALLE DISPERSIONI- SIGNIFICATO FISICO DI ψ</a:t>
            </a:r>
            <a:endParaRPr lang="it-IT" sz="2000" b="1" kern="0" dirty="0">
              <a:effectLst>
                <a:outerShdw blurRad="38100" dist="38100" dir="2700000" algn="tl">
                  <a:srgbClr val="FFFFFF"/>
                </a:outerShdw>
              </a:effectLst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2D41F6-60CD-4427-8702-6A875A12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26" y="1371900"/>
            <a:ext cx="8479901" cy="235067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428A700-CEF4-4C84-8BED-80E0124B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8" y="959371"/>
            <a:ext cx="2895771" cy="10229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4F2C22-E7FA-476D-8BB5-BD2F93536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018" y="3195290"/>
            <a:ext cx="2758080" cy="105456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AAD4AB-E8F3-45A7-A1F8-C7BFA729D914}"/>
              </a:ext>
            </a:extLst>
          </p:cNvPr>
          <p:cNvSpPr txBox="1"/>
          <p:nvPr/>
        </p:nvSpPr>
        <p:spPr>
          <a:xfrm>
            <a:off x="2421902" y="4249850"/>
            <a:ext cx="8246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L’analisi agli elementi finiti risponde a questa domanda:</a:t>
            </a:r>
          </a:p>
          <a:p>
            <a:r>
              <a:rPr lang="it-IT" sz="2000" b="1" dirty="0">
                <a:latin typeface="Poppins" panose="00000500000000000000" pitchFamily="2" charset="0"/>
                <a:cs typeface="Poppins" panose="00000500000000000000" pitchFamily="2" charset="0"/>
              </a:rPr>
              <a:t>Quanto vale il flusso attraverso il nodo?</a:t>
            </a:r>
          </a:p>
          <a:p>
            <a:r>
              <a:rPr lang="it-IT" sz="2000" b="1" dirty="0">
                <a:latin typeface="Poppins" panose="00000500000000000000" pitchFamily="2" charset="0"/>
                <a:cs typeface="Poppins" panose="00000500000000000000" pitchFamily="2" charset="0"/>
              </a:rPr>
              <a:t>Flusso </a:t>
            </a:r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= 14,762 [W/m]</a:t>
            </a:r>
          </a:p>
          <a:p>
            <a:r>
              <a:rPr lang="it-IT" sz="2000" b="1" dirty="0">
                <a:latin typeface="Poppins" panose="00000500000000000000" pitchFamily="2" charset="0"/>
                <a:cs typeface="Poppins" panose="00000500000000000000" pitchFamily="2" charset="0"/>
              </a:rPr>
              <a:t>L2D </a:t>
            </a:r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= Flusso / ∆T = 14,762 / (20.0–1.1) = 0,781 [W/</a:t>
            </a:r>
            <a:r>
              <a:rPr lang="it-IT" sz="2000" dirty="0" err="1">
                <a:latin typeface="Poppins" panose="00000500000000000000" pitchFamily="2" charset="0"/>
                <a:cs typeface="Poppins" panose="00000500000000000000" pitchFamily="2" charset="0"/>
              </a:rPr>
              <a:t>mK</a:t>
            </a:r>
            <a:r>
              <a:rPr lang="it-IT" sz="2000" dirty="0"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57C2BC-CFA1-4E15-BB2B-BC671947B6F0}"/>
              </a:ext>
            </a:extLst>
          </p:cNvPr>
          <p:cNvSpPr txBox="1"/>
          <p:nvPr/>
        </p:nvSpPr>
        <p:spPr>
          <a:xfrm>
            <a:off x="1778974" y="4249851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7821B3-8D82-1E79-63F4-48DDEBB86E8F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31507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90D95B-665B-4B3D-82CA-0D4C04B97D16}"/>
              </a:ext>
            </a:extLst>
          </p:cNvPr>
          <p:cNvSpPr txBox="1"/>
          <p:nvPr/>
        </p:nvSpPr>
        <p:spPr>
          <a:xfrm>
            <a:off x="2279576" y="1196753"/>
            <a:ext cx="8479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Quanto vale la dispersione in assenza del ponte termico?</a:t>
            </a:r>
          </a:p>
          <a:p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Disp. 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= </a:t>
            </a:r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UxA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 = </a:t>
            </a:r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Ux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(Lx1m) = 0,760 [W/</a:t>
            </a:r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mK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A04A78-D4C1-422F-AA68-E2622F07C9F3}"/>
              </a:ext>
            </a:extLst>
          </p:cNvPr>
          <p:cNvSpPr txBox="1"/>
          <p:nvPr/>
        </p:nvSpPr>
        <p:spPr>
          <a:xfrm>
            <a:off x="1636648" y="119675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B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DCE3179-BB38-42FC-8547-51C73DCD06C2}"/>
              </a:ext>
            </a:extLst>
          </p:cNvPr>
          <p:cNvGrpSpPr/>
          <p:nvPr/>
        </p:nvGrpSpPr>
        <p:grpSpPr>
          <a:xfrm>
            <a:off x="2162675" y="2952830"/>
            <a:ext cx="8479901" cy="2350671"/>
            <a:chOff x="638674" y="2420888"/>
            <a:chExt cx="8479901" cy="235067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5318F4D-0D0A-4E1B-902A-35DD9D065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674" y="2420888"/>
              <a:ext cx="8479901" cy="2350671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71EB29A-D910-4BD4-ACB3-03BD914FB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17" t="24507" r="64754" b="16574"/>
            <a:stretch/>
          </p:blipFill>
          <p:spPr>
            <a:xfrm>
              <a:off x="3682503" y="2996952"/>
              <a:ext cx="2665139" cy="1384995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DB6E65-A8D7-4823-9D34-328A9A8DA931}"/>
              </a:ext>
            </a:extLst>
          </p:cNvPr>
          <p:cNvSpPr txBox="1"/>
          <p:nvPr/>
        </p:nvSpPr>
        <p:spPr>
          <a:xfrm>
            <a:off x="1826819" y="2636913"/>
            <a:ext cx="281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00FF"/>
                </a:solidFill>
              </a:rPr>
              <a:t>L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6822648-4E5E-4B11-B570-96E1707CDEF0}"/>
              </a:ext>
            </a:extLst>
          </p:cNvPr>
          <p:cNvCxnSpPr/>
          <p:nvPr/>
        </p:nvCxnSpPr>
        <p:spPr>
          <a:xfrm>
            <a:off x="2279576" y="3194501"/>
            <a:ext cx="8246098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AE99EC4-6612-4E68-A2CC-B7C44B62E3D4}"/>
              </a:ext>
            </a:extLst>
          </p:cNvPr>
          <p:cNvSpPr txBox="1"/>
          <p:nvPr/>
        </p:nvSpPr>
        <p:spPr>
          <a:xfrm>
            <a:off x="1814289" y="4761574"/>
            <a:ext cx="281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C0A8428-735A-4E6A-9176-F6B8F625AF56}"/>
              </a:ext>
            </a:extLst>
          </p:cNvPr>
          <p:cNvCxnSpPr/>
          <p:nvPr/>
        </p:nvCxnSpPr>
        <p:spPr>
          <a:xfrm>
            <a:off x="2267046" y="5319162"/>
            <a:ext cx="824609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1427A0-9BC3-A557-3580-D5F0D5254241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42487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F5715F6-648A-4637-A50B-DDDBAD5F2ABF}"/>
              </a:ext>
            </a:extLst>
          </p:cNvPr>
          <p:cNvSpPr txBox="1"/>
          <p:nvPr/>
        </p:nvSpPr>
        <p:spPr>
          <a:xfrm>
            <a:off x="2189232" y="1268760"/>
            <a:ext cx="894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Quanto pesa energeticamente il pilastro?</a:t>
            </a:r>
          </a:p>
          <a:p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Per rispondere confrontiamo il caso </a:t>
            </a:r>
            <a:r>
              <a:rPr lang="it-IT" sz="24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 e il caso </a:t>
            </a:r>
            <a:r>
              <a:rPr lang="it-IT" sz="2400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</a:t>
            </a:r>
            <a:endParaRPr lang="it-IT" sz="2400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010A727-E5EE-4F8E-A1F9-934C9E53FA75}"/>
              </a:ext>
            </a:extLst>
          </p:cNvPr>
          <p:cNvSpPr txBox="1"/>
          <p:nvPr/>
        </p:nvSpPr>
        <p:spPr>
          <a:xfrm>
            <a:off x="1546304" y="126876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6DD280A-B5D2-4EC2-B007-18CE0A3C7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22" y="2403967"/>
            <a:ext cx="5098979" cy="1413462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5F3D150-DFAD-4DED-8E1C-47E1EF412FDD}"/>
              </a:ext>
            </a:extLst>
          </p:cNvPr>
          <p:cNvGrpSpPr/>
          <p:nvPr/>
        </p:nvGrpSpPr>
        <p:grpSpPr>
          <a:xfrm>
            <a:off x="5569021" y="3555819"/>
            <a:ext cx="5093570" cy="1529441"/>
            <a:chOff x="638674" y="2420888"/>
            <a:chExt cx="8479901" cy="2350671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AC74177-F3E3-406B-90B3-204BA79BA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674" y="2420888"/>
              <a:ext cx="8479901" cy="2350671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D14243C-9716-4009-980B-A99DC948C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17" t="24507" r="64754" b="16574"/>
            <a:stretch/>
          </p:blipFill>
          <p:spPr>
            <a:xfrm>
              <a:off x="3682503" y="2996952"/>
              <a:ext cx="2665139" cy="1384995"/>
            </a:xfrm>
            <a:prstGeom prst="rect">
              <a:avLst/>
            </a:prstGeom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37B8B6C-DBA1-4318-A8AF-F54BC82AD8A4}"/>
              </a:ext>
            </a:extLst>
          </p:cNvPr>
          <p:cNvSpPr txBox="1"/>
          <p:nvPr/>
        </p:nvSpPr>
        <p:spPr>
          <a:xfrm>
            <a:off x="2164574" y="2849088"/>
            <a:ext cx="364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L2D 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= 0,781 [W/</a:t>
            </a:r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mK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2F32CDC-F120-40D6-B44A-2B420F230224}"/>
              </a:ext>
            </a:extLst>
          </p:cNvPr>
          <p:cNvSpPr txBox="1"/>
          <p:nvPr/>
        </p:nvSpPr>
        <p:spPr>
          <a:xfrm>
            <a:off x="2164576" y="4057500"/>
            <a:ext cx="36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Disp. 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= 0,760 [W/</a:t>
            </a:r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mK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2B92EC2-6A92-4D47-9597-DD41D7F20C18}"/>
              </a:ext>
            </a:extLst>
          </p:cNvPr>
          <p:cNvSpPr txBox="1"/>
          <p:nvPr/>
        </p:nvSpPr>
        <p:spPr>
          <a:xfrm>
            <a:off x="2204758" y="5490494"/>
            <a:ext cx="607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cs typeface="Poppins" panose="00000500000000000000" pitchFamily="2" charset="0"/>
              </a:rPr>
              <a:t>Ψ</a:t>
            </a:r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= </a:t>
            </a:r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L2D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 – </a:t>
            </a:r>
            <a:r>
              <a:rPr lang="it-IT" sz="2400" b="1" dirty="0">
                <a:latin typeface="Poppins" panose="00000500000000000000" pitchFamily="2" charset="0"/>
                <a:cs typeface="Poppins" panose="00000500000000000000" pitchFamily="2" charset="0"/>
              </a:rPr>
              <a:t>Disp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. = 0,021 [W/</a:t>
            </a:r>
            <a:r>
              <a:rPr lang="it-IT" sz="2400" dirty="0" err="1">
                <a:latin typeface="Poppins" panose="00000500000000000000" pitchFamily="2" charset="0"/>
                <a:cs typeface="Poppins" panose="00000500000000000000" pitchFamily="2" charset="0"/>
              </a:rPr>
              <a:t>mK</a:t>
            </a:r>
            <a:r>
              <a:rPr lang="it-IT" sz="2400" dirty="0"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5C70944-EFC5-4D58-A6EE-9DF1B3E0AF3B}"/>
              </a:ext>
            </a:extLst>
          </p:cNvPr>
          <p:cNvSpPr txBox="1"/>
          <p:nvPr/>
        </p:nvSpPr>
        <p:spPr>
          <a:xfrm>
            <a:off x="7795660" y="5320584"/>
            <a:ext cx="1562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0000FF"/>
                </a:solidFill>
              </a:rPr>
              <a:t>Ψ</a:t>
            </a:r>
            <a:r>
              <a:rPr lang="it-IT" sz="4400" dirty="0">
                <a:solidFill>
                  <a:srgbClr val="0000FF"/>
                </a:solidFill>
              </a:rPr>
              <a:t>e </a:t>
            </a:r>
            <a:r>
              <a:rPr lang="it-IT" sz="4400" dirty="0"/>
              <a:t>=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FABFD22-DB7B-4884-8278-731575EDC93E}"/>
              </a:ext>
            </a:extLst>
          </p:cNvPr>
          <p:cNvSpPr txBox="1"/>
          <p:nvPr/>
        </p:nvSpPr>
        <p:spPr>
          <a:xfrm>
            <a:off x="9123436" y="5320584"/>
            <a:ext cx="1562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Ψ</a:t>
            </a:r>
            <a:r>
              <a:rPr lang="it-IT" sz="4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0B0571-9105-0699-D581-21DD322DA316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  <p:extLst>
      <p:ext uri="{BB962C8B-B14F-4D97-AF65-F5344CB8AC3E}">
        <p14:creationId xmlns:p14="http://schemas.microsoft.com/office/powerpoint/2010/main" val="11811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DAC52063-FEBB-B7CC-AFDB-DCB4CB0A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29988" r="61809" b="8736"/>
          <a:stretch>
            <a:fillRect/>
          </a:stretch>
        </p:blipFill>
        <p:spPr bwMode="auto">
          <a:xfrm>
            <a:off x="2135189" y="1125538"/>
            <a:ext cx="7812087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DB606E-74A4-421A-AD83-9CC3ECDB81BB}"/>
              </a:ext>
            </a:extLst>
          </p:cNvPr>
          <p:cNvSpPr txBox="1">
            <a:spLocks noChangeArrowheads="1"/>
          </p:cNvSpPr>
          <p:nvPr/>
        </p:nvSpPr>
        <p:spPr>
          <a:xfrm>
            <a:off x="1854200" y="692696"/>
            <a:ext cx="8374063" cy="5397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it-IT" sz="2400" b="1" kern="0" dirty="0"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VALUTAZIONE PT con BLOCCO HD III 30/7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A6AC2F-1376-F272-5B7D-2701A8962324}"/>
              </a:ext>
            </a:extLst>
          </p:cNvPr>
          <p:cNvSpPr txBox="1"/>
          <p:nvPr/>
        </p:nvSpPr>
        <p:spPr>
          <a:xfrm>
            <a:off x="388032" y="125596"/>
            <a:ext cx="6117534" cy="40011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t-IT"/>
            </a:defPPr>
            <a:lvl1pPr>
              <a:defRPr sz="2400">
                <a:highlight>
                  <a:srgbClr val="D5DB4D"/>
                </a:highlight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it-IT" dirty="0"/>
              <a:t>Ponti termici- significato e valutazione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0d5e57419_0_85"/>
          <p:cNvSpPr/>
          <p:nvPr/>
        </p:nvSpPr>
        <p:spPr>
          <a:xfrm>
            <a:off x="0" y="3657600"/>
            <a:ext cx="12237300" cy="3200400"/>
          </a:xfrm>
          <a:prstGeom prst="rect">
            <a:avLst/>
          </a:prstGeom>
          <a:solidFill>
            <a:srgbClr val="D5D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g110d5e57419_0_85"/>
          <p:cNvSpPr txBox="1"/>
          <p:nvPr/>
        </p:nvSpPr>
        <p:spPr>
          <a:xfrm>
            <a:off x="2901900" y="4759650"/>
            <a:ext cx="64335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4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Grazie per l’attenzione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6D2ECE-B3BA-076C-C0CA-77CD5DC07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764704"/>
            <a:ext cx="2644252" cy="189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E3FD102D-2F17-CFB4-E302-3F356CF5FAB5}"/>
              </a:ext>
            </a:extLst>
          </p:cNvPr>
          <p:cNvGrpSpPr/>
          <p:nvPr/>
        </p:nvGrpSpPr>
        <p:grpSpPr>
          <a:xfrm>
            <a:off x="3114794" y="-603448"/>
            <a:ext cx="9077206" cy="8063791"/>
            <a:chOff x="3114794" y="-603448"/>
            <a:chExt cx="9077206" cy="8063791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43D4AF7-0DBF-8450-046C-241D5E5619AF}"/>
                </a:ext>
              </a:extLst>
            </p:cNvPr>
            <p:cNvSpPr/>
            <p:nvPr/>
          </p:nvSpPr>
          <p:spPr>
            <a:xfrm>
              <a:off x="4727848" y="0"/>
              <a:ext cx="7464152" cy="6858000"/>
            </a:xfrm>
            <a:prstGeom prst="rect">
              <a:avLst/>
            </a:prstGeom>
            <a:solidFill>
              <a:srgbClr val="D5DB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orda 4">
              <a:extLst>
                <a:ext uri="{FF2B5EF4-FFF2-40B4-BE49-F238E27FC236}">
                  <a16:creationId xmlns:a16="http://schemas.microsoft.com/office/drawing/2014/main" id="{BCBE931A-1CB5-4A69-1436-62D6D37D7067}"/>
                </a:ext>
              </a:extLst>
            </p:cNvPr>
            <p:cNvSpPr/>
            <p:nvPr/>
          </p:nvSpPr>
          <p:spPr>
            <a:xfrm>
              <a:off x="3114794" y="-603448"/>
              <a:ext cx="6624292" cy="8063791"/>
            </a:xfrm>
            <a:prstGeom prst="chord">
              <a:avLst>
                <a:gd name="adj1" fmla="val 6954437"/>
                <a:gd name="adj2" fmla="val 14675257"/>
              </a:avLst>
            </a:prstGeom>
            <a:solidFill>
              <a:srgbClr val="D5DB4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8" name="Google Shape;108;g110d5e57419_0_3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8150" y="634212"/>
            <a:ext cx="4416825" cy="519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61EED0C-B185-4903-A4A0-C12009123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0" y="1835051"/>
            <a:ext cx="2511699" cy="2511699"/>
          </a:xfrm>
          <a:prstGeom prst="rect">
            <a:avLst/>
          </a:prstGeom>
        </p:spPr>
      </p:pic>
      <p:pic>
        <p:nvPicPr>
          <p:cNvPr id="15" name="Google Shape;91;g11122ee5656_0_27">
            <a:extLst>
              <a:ext uri="{FF2B5EF4-FFF2-40B4-BE49-F238E27FC236}">
                <a16:creationId xmlns:a16="http://schemas.microsoft.com/office/drawing/2014/main" id="{7791D031-E873-A22A-9814-42613DC904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8106"/>
          <a:stretch/>
        </p:blipFill>
        <p:spPr>
          <a:xfrm>
            <a:off x="4438222" y="1628801"/>
            <a:ext cx="1009706" cy="34236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88;g11122ee5656_0_27">
            <a:extLst>
              <a:ext uri="{FF2B5EF4-FFF2-40B4-BE49-F238E27FC236}">
                <a16:creationId xmlns:a16="http://schemas.microsoft.com/office/drawing/2014/main" id="{D18D7778-2EAD-8569-969C-07A33BD2774A}"/>
              </a:ext>
            </a:extLst>
          </p:cNvPr>
          <p:cNvSpPr txBox="1"/>
          <p:nvPr/>
        </p:nvSpPr>
        <p:spPr>
          <a:xfrm>
            <a:off x="7933763" y="1844394"/>
            <a:ext cx="18276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it-IT" sz="330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3450</a:t>
            </a:r>
            <a:endParaRPr sz="3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2" name="Google Shape;89;g11122ee5656_0_27">
            <a:extLst>
              <a:ext uri="{FF2B5EF4-FFF2-40B4-BE49-F238E27FC236}">
                <a16:creationId xmlns:a16="http://schemas.microsoft.com/office/drawing/2014/main" id="{D6BFD01E-B19C-9B86-ECDB-FCAD77DDCAF7}"/>
              </a:ext>
            </a:extLst>
          </p:cNvPr>
          <p:cNvSpPr txBox="1"/>
          <p:nvPr/>
        </p:nvSpPr>
        <p:spPr>
          <a:xfrm>
            <a:off x="8669613" y="3053352"/>
            <a:ext cx="10719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it-IT" sz="330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420</a:t>
            </a:r>
            <a:endParaRPr sz="3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3" name="Google Shape;90;g11122ee5656_0_27">
            <a:extLst>
              <a:ext uri="{FF2B5EF4-FFF2-40B4-BE49-F238E27FC236}">
                <a16:creationId xmlns:a16="http://schemas.microsoft.com/office/drawing/2014/main" id="{97FA1D39-0C81-8773-6430-2025A371DC53}"/>
              </a:ext>
            </a:extLst>
          </p:cNvPr>
          <p:cNvSpPr txBox="1"/>
          <p:nvPr/>
        </p:nvSpPr>
        <p:spPr>
          <a:xfrm>
            <a:off x="8696508" y="4248389"/>
            <a:ext cx="107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it-IT" sz="3300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95</a:t>
            </a:r>
            <a:endParaRPr sz="3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73E512F-5F68-DD6A-4098-656E465F46AA}"/>
              </a:ext>
            </a:extLst>
          </p:cNvPr>
          <p:cNvCxnSpPr>
            <a:cxnSpLocks/>
          </p:cNvCxnSpPr>
          <p:nvPr/>
        </p:nvCxnSpPr>
        <p:spPr bwMode="auto">
          <a:xfrm>
            <a:off x="5375920" y="2132856"/>
            <a:ext cx="3096344" cy="0"/>
          </a:xfrm>
          <a:prstGeom prst="line">
            <a:avLst/>
          </a:prstGeom>
          <a:noFill/>
          <a:ln w="127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34;p3">
            <a:extLst>
              <a:ext uri="{FF2B5EF4-FFF2-40B4-BE49-F238E27FC236}">
                <a16:creationId xmlns:a16="http://schemas.microsoft.com/office/drawing/2014/main" id="{77970A2F-6036-BB14-5C62-2A1A945B669A}"/>
              </a:ext>
            </a:extLst>
          </p:cNvPr>
          <p:cNvSpPr txBox="1"/>
          <p:nvPr/>
        </p:nvSpPr>
        <p:spPr>
          <a:xfrm>
            <a:off x="5263701" y="2220830"/>
            <a:ext cx="33344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dirty="0">
                <a:latin typeface="Poppins"/>
                <a:ea typeface="Poppins"/>
                <a:cs typeface="Poppins"/>
                <a:sym typeface="Poppins"/>
              </a:rPr>
              <a:t>soci individuali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6E440E4-5B62-D322-973D-7EB29E35B56D}"/>
              </a:ext>
            </a:extLst>
          </p:cNvPr>
          <p:cNvCxnSpPr>
            <a:cxnSpLocks/>
          </p:cNvCxnSpPr>
          <p:nvPr/>
        </p:nvCxnSpPr>
        <p:spPr bwMode="auto">
          <a:xfrm>
            <a:off x="5498710" y="3280814"/>
            <a:ext cx="3222209" cy="0"/>
          </a:xfrm>
          <a:prstGeom prst="line">
            <a:avLst/>
          </a:prstGeom>
          <a:noFill/>
          <a:ln w="127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134;p3">
            <a:extLst>
              <a:ext uri="{FF2B5EF4-FFF2-40B4-BE49-F238E27FC236}">
                <a16:creationId xmlns:a16="http://schemas.microsoft.com/office/drawing/2014/main" id="{08995E2F-F858-7572-55BC-4802BFF20427}"/>
              </a:ext>
            </a:extLst>
          </p:cNvPr>
          <p:cNvSpPr txBox="1"/>
          <p:nvPr/>
        </p:nvSpPr>
        <p:spPr>
          <a:xfrm>
            <a:off x="5386490" y="3368788"/>
            <a:ext cx="33344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dirty="0">
                <a:latin typeface="Poppins"/>
                <a:ea typeface="Poppins"/>
                <a:cs typeface="Poppins"/>
                <a:sym typeface="Poppins"/>
              </a:rPr>
              <a:t>soci onorari</a:t>
            </a:r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8BFDEE6-7DF8-B01A-1A0C-F2AD36D71822}"/>
              </a:ext>
            </a:extLst>
          </p:cNvPr>
          <p:cNvCxnSpPr>
            <a:cxnSpLocks/>
          </p:cNvCxnSpPr>
          <p:nvPr/>
        </p:nvCxnSpPr>
        <p:spPr bwMode="auto">
          <a:xfrm>
            <a:off x="5540054" y="4548539"/>
            <a:ext cx="3436266" cy="0"/>
          </a:xfrm>
          <a:prstGeom prst="line">
            <a:avLst/>
          </a:prstGeom>
          <a:noFill/>
          <a:ln w="127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34;p3">
            <a:extLst>
              <a:ext uri="{FF2B5EF4-FFF2-40B4-BE49-F238E27FC236}">
                <a16:creationId xmlns:a16="http://schemas.microsoft.com/office/drawing/2014/main" id="{1C363AF0-7093-26A2-E3DF-43D3061BDC40}"/>
              </a:ext>
            </a:extLst>
          </p:cNvPr>
          <p:cNvSpPr txBox="1"/>
          <p:nvPr/>
        </p:nvSpPr>
        <p:spPr>
          <a:xfrm>
            <a:off x="5427835" y="4636513"/>
            <a:ext cx="33344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dirty="0">
                <a:latin typeface="Poppins"/>
                <a:ea typeface="Poppins"/>
                <a:cs typeface="Poppins"/>
                <a:sym typeface="Poppins"/>
              </a:rPr>
              <a:t>soci azienda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6F21267-EAE9-3109-50C9-020D431E5D56}"/>
              </a:ext>
            </a:extLst>
          </p:cNvPr>
          <p:cNvSpPr/>
          <p:nvPr/>
        </p:nvSpPr>
        <p:spPr bwMode="auto">
          <a:xfrm>
            <a:off x="1816256" y="1268760"/>
            <a:ext cx="4121172" cy="1488628"/>
          </a:xfrm>
          <a:prstGeom prst="roundRect">
            <a:avLst>
              <a:gd name="adj" fmla="val 45917"/>
            </a:avLst>
          </a:prstGeom>
          <a:solidFill>
            <a:srgbClr val="D5DB4D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800" i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pic>
        <p:nvPicPr>
          <p:cNvPr id="5" name="Google Shape;91;g11122ee5656_0_27">
            <a:extLst>
              <a:ext uri="{FF2B5EF4-FFF2-40B4-BE49-F238E27FC236}">
                <a16:creationId xmlns:a16="http://schemas.microsoft.com/office/drawing/2014/main" id="{0B5E4519-465F-D84B-7A16-BE8717C034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8106" b="65350"/>
          <a:stretch/>
        </p:blipFill>
        <p:spPr>
          <a:xfrm>
            <a:off x="1777521" y="1571096"/>
            <a:ext cx="1009706" cy="1186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DF739A9-5DF2-0852-2149-D91B6318DBDD}"/>
              </a:ext>
            </a:extLst>
          </p:cNvPr>
          <p:cNvCxnSpPr>
            <a:cxnSpLocks/>
          </p:cNvCxnSpPr>
          <p:nvPr/>
        </p:nvCxnSpPr>
        <p:spPr bwMode="auto">
          <a:xfrm>
            <a:off x="2690778" y="2103827"/>
            <a:ext cx="5637471" cy="0"/>
          </a:xfrm>
          <a:prstGeom prst="line">
            <a:avLst/>
          </a:prstGeom>
          <a:noFill/>
          <a:ln w="12700" cap="flat" cmpd="sng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34;p3">
            <a:extLst>
              <a:ext uri="{FF2B5EF4-FFF2-40B4-BE49-F238E27FC236}">
                <a16:creationId xmlns:a16="http://schemas.microsoft.com/office/drawing/2014/main" id="{6848B8A9-375B-1D73-9AC7-A2152647D10D}"/>
              </a:ext>
            </a:extLst>
          </p:cNvPr>
          <p:cNvSpPr txBox="1"/>
          <p:nvPr/>
        </p:nvSpPr>
        <p:spPr>
          <a:xfrm>
            <a:off x="2603000" y="2163125"/>
            <a:ext cx="33344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800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soci individuali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B3CA1B-7858-F3AC-B8AD-F99236740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05" y="684646"/>
            <a:ext cx="2287236" cy="3013186"/>
          </a:xfrm>
          <a:prstGeom prst="rect">
            <a:avLst/>
          </a:prstGeom>
        </p:spPr>
      </p:pic>
      <p:sp>
        <p:nvSpPr>
          <p:cNvPr id="11" name="Google Shape;134;p3">
            <a:extLst>
              <a:ext uri="{FF2B5EF4-FFF2-40B4-BE49-F238E27FC236}">
                <a16:creationId xmlns:a16="http://schemas.microsoft.com/office/drawing/2014/main" id="{EFE3082C-AC75-BBF5-FBE8-1B3DAB41624E}"/>
              </a:ext>
            </a:extLst>
          </p:cNvPr>
          <p:cNvSpPr txBox="1"/>
          <p:nvPr/>
        </p:nvSpPr>
        <p:spPr>
          <a:xfrm>
            <a:off x="3935761" y="2972482"/>
            <a:ext cx="583264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Guide tecniche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Software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Chiarimenti dedicati</a:t>
            </a:r>
            <a:endParaRPr sz="2800" dirty="0">
              <a:latin typeface="Poppins Light" panose="00000400000000000000" pitchFamily="2" charset="0"/>
              <a:ea typeface="Poppins"/>
              <a:cs typeface="Poppins Light" panose="00000400000000000000" pitchFamily="2" charset="0"/>
              <a:sym typeface="Poppins"/>
            </a:endParaRPr>
          </a:p>
        </p:txBody>
      </p:sp>
      <p:sp>
        <p:nvSpPr>
          <p:cNvPr id="20" name="Google Shape;101;p3">
            <a:extLst>
              <a:ext uri="{FF2B5EF4-FFF2-40B4-BE49-F238E27FC236}">
                <a16:creationId xmlns:a16="http://schemas.microsoft.com/office/drawing/2014/main" id="{400C617D-42D5-1A74-51C3-5A3C358F5BF3}"/>
              </a:ext>
            </a:extLst>
          </p:cNvPr>
          <p:cNvSpPr txBox="1"/>
          <p:nvPr/>
        </p:nvSpPr>
        <p:spPr>
          <a:xfrm>
            <a:off x="3935761" y="5772380"/>
            <a:ext cx="67090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800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Abbonamento di 12 mesi: </a:t>
            </a:r>
            <a:r>
              <a:rPr lang="it-IT" sz="2800" b="1" dirty="0">
                <a:latin typeface="Poppins Light" panose="00000400000000000000" pitchFamily="2" charset="0"/>
                <a:ea typeface="Poppins"/>
                <a:cs typeface="Poppins Light" panose="00000400000000000000" pitchFamily="2" charset="0"/>
                <a:sym typeface="Poppins"/>
              </a:rPr>
              <a:t>120€+IVA</a:t>
            </a:r>
            <a:endParaRPr sz="2800" b="1" dirty="0">
              <a:latin typeface="Poppins Light" panose="00000400000000000000" pitchFamily="2" charset="0"/>
              <a:ea typeface="Poppins SemiBold"/>
              <a:cs typeface="Poppins Light" panose="00000400000000000000" pitchFamily="2" charset="0"/>
              <a:sym typeface="Poppins SemiBold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1DDAEF7-0AEA-91A8-B4DC-EF65A14AB868}"/>
              </a:ext>
            </a:extLst>
          </p:cNvPr>
          <p:cNvSpPr/>
          <p:nvPr/>
        </p:nvSpPr>
        <p:spPr>
          <a:xfrm>
            <a:off x="194629" y="180700"/>
            <a:ext cx="8685096" cy="4616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dirty="0">
                <a:highlight>
                  <a:srgbClr val="D5DB4D"/>
                </a:highlight>
                <a:latin typeface="Poppins Medium" panose="00000600000000000000" pitchFamily="2" charset="0"/>
                <a:cs typeface="Poppins Medium" panose="00000600000000000000" pitchFamily="2" charset="0"/>
              </a:rPr>
              <a:t>I servizi per i soci individuali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084094B5-7C41-6EED-8800-9F4C81244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584" y="4404636"/>
            <a:ext cx="1031186" cy="109220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6736AFAF-4533-F319-3387-FD01E6218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426" y="4414142"/>
            <a:ext cx="1095279" cy="1015622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1957072-182F-A9AD-E54A-8F8F9F312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923" y="4362864"/>
            <a:ext cx="1261558" cy="11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9A7CBC7-C7D5-8937-FD18-6F1B1B361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8"/>
          <a:stretch/>
        </p:blipFill>
        <p:spPr>
          <a:xfrm>
            <a:off x="1191248" y="516868"/>
            <a:ext cx="9809503" cy="5824263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73F5B14-8CE9-4526-A76B-37EC7F71318C}"/>
              </a:ext>
            </a:extLst>
          </p:cNvPr>
          <p:cNvSpPr/>
          <p:nvPr/>
        </p:nvSpPr>
        <p:spPr>
          <a:xfrm>
            <a:off x="5116710" y="581336"/>
            <a:ext cx="1108554" cy="337855"/>
          </a:xfrm>
          <a:prstGeom prst="roundRect">
            <a:avLst/>
          </a:prstGeom>
          <a:noFill/>
          <a:ln w="57150">
            <a:solidFill>
              <a:srgbClr val="D5D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763362C-0838-4558-B3D4-14CA91CFCBF9}"/>
              </a:ext>
            </a:extLst>
          </p:cNvPr>
          <p:cNvSpPr/>
          <p:nvPr/>
        </p:nvSpPr>
        <p:spPr>
          <a:xfrm>
            <a:off x="6338568" y="573693"/>
            <a:ext cx="1006257" cy="337855"/>
          </a:xfrm>
          <a:prstGeom prst="roundRect">
            <a:avLst/>
          </a:prstGeom>
          <a:noFill/>
          <a:ln w="57150">
            <a:solidFill>
              <a:srgbClr val="D5D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1EC4206-9422-4517-8EBD-56C1566BB6E8}"/>
              </a:ext>
            </a:extLst>
          </p:cNvPr>
          <p:cNvSpPr/>
          <p:nvPr/>
        </p:nvSpPr>
        <p:spPr>
          <a:xfrm>
            <a:off x="2280067" y="584309"/>
            <a:ext cx="615863" cy="337855"/>
          </a:xfrm>
          <a:prstGeom prst="roundRect">
            <a:avLst/>
          </a:prstGeom>
          <a:noFill/>
          <a:ln w="57150">
            <a:solidFill>
              <a:srgbClr val="D5D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Google Shape;86;g110d5e57419_0_17">
            <a:extLst>
              <a:ext uri="{FF2B5EF4-FFF2-40B4-BE49-F238E27FC236}">
                <a16:creationId xmlns:a16="http://schemas.microsoft.com/office/drawing/2014/main" id="{7FE28679-0803-4AE0-AD93-B3946EB85877}"/>
              </a:ext>
            </a:extLst>
          </p:cNvPr>
          <p:cNvSpPr txBox="1"/>
          <p:nvPr/>
        </p:nvSpPr>
        <p:spPr>
          <a:xfrm>
            <a:off x="306500" y="188275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www.anit.it </a:t>
            </a:r>
            <a:endParaRPr sz="2400" dirty="0">
              <a:solidFill>
                <a:schemeClr val="tx1"/>
              </a:solidFill>
              <a:highlight>
                <a:srgbClr val="D5DB4D"/>
              </a:highlight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sp>
        <p:nvSpPr>
          <p:cNvPr id="10" name="Google Shape;153;g110d5e57419_0_85">
            <a:extLst>
              <a:ext uri="{FF2B5EF4-FFF2-40B4-BE49-F238E27FC236}">
                <a16:creationId xmlns:a16="http://schemas.microsoft.com/office/drawing/2014/main" id="{8B2A492A-55CB-447A-86A8-5BC3B13BD26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D5D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4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;g110d5e57419_0_17">
            <a:extLst>
              <a:ext uri="{FF2B5EF4-FFF2-40B4-BE49-F238E27FC236}">
                <a16:creationId xmlns:a16="http://schemas.microsoft.com/office/drawing/2014/main" id="{BCE2306C-3C08-46A9-B867-7320B2B52CAA}"/>
              </a:ext>
            </a:extLst>
          </p:cNvPr>
          <p:cNvSpPr txBox="1"/>
          <p:nvPr/>
        </p:nvSpPr>
        <p:spPr>
          <a:xfrm>
            <a:off x="306500" y="188275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5DB4D"/>
                </a:highlight>
                <a:uLnTx/>
                <a:uFillTx/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Corsi ed eventi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D5DB4D"/>
              </a:highlight>
              <a:uLnTx/>
              <a:uFillTx/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sp>
        <p:nvSpPr>
          <p:cNvPr id="6" name="Google Shape;153;g110d5e57419_0_85">
            <a:extLst>
              <a:ext uri="{FF2B5EF4-FFF2-40B4-BE49-F238E27FC236}">
                <a16:creationId xmlns:a16="http://schemas.microsoft.com/office/drawing/2014/main" id="{EC8C1D1C-ADBD-4157-833A-600F483AF60E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D5D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FC02F03-1E6F-2717-3FC0-FD5119161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98" b="81570"/>
          <a:stretch/>
        </p:blipFill>
        <p:spPr>
          <a:xfrm>
            <a:off x="999092" y="865165"/>
            <a:ext cx="9809503" cy="431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67830AE-B236-2289-E3D1-2B40809A7025}"/>
              </a:ext>
            </a:extLst>
          </p:cNvPr>
          <p:cNvSpPr/>
          <p:nvPr/>
        </p:nvSpPr>
        <p:spPr>
          <a:xfrm>
            <a:off x="7286099" y="914468"/>
            <a:ext cx="1095901" cy="337855"/>
          </a:xfrm>
          <a:prstGeom prst="roundRect">
            <a:avLst/>
          </a:prstGeom>
          <a:noFill/>
          <a:ln w="57150">
            <a:solidFill>
              <a:srgbClr val="D5D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5E0943-FE06-2396-F03D-B70839463D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95"/>
          <a:stretch/>
        </p:blipFill>
        <p:spPr>
          <a:xfrm>
            <a:off x="791275" y="1382250"/>
            <a:ext cx="5112568" cy="27407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100810-CBF3-F1A3-6A5C-71B768128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36" y="4104797"/>
            <a:ext cx="5005388" cy="241935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6503ECB-0D28-2B4F-2A84-C99FCA59D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817" y="1578211"/>
            <a:ext cx="4334850" cy="24193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CD4BEB6-6A61-29B1-9CE8-168A0936E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3951211"/>
            <a:ext cx="4988961" cy="25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g110d5e57419_0_17">
            <a:extLst>
              <a:ext uri="{FF2B5EF4-FFF2-40B4-BE49-F238E27FC236}">
                <a16:creationId xmlns:a16="http://schemas.microsoft.com/office/drawing/2014/main" id="{0A7BABCD-DFD8-442B-F7BD-245674AAB82C}"/>
              </a:ext>
            </a:extLst>
          </p:cNvPr>
          <p:cNvSpPr txBox="1"/>
          <p:nvPr/>
        </p:nvSpPr>
        <p:spPr>
          <a:xfrm>
            <a:off x="306500" y="188275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Il Congresso Nazionale</a:t>
            </a:r>
            <a:endParaRPr sz="2400" dirty="0">
              <a:solidFill>
                <a:schemeClr val="tx1"/>
              </a:solidFill>
              <a:highlight>
                <a:srgbClr val="D5DB4D"/>
              </a:highlight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4872D4-5E91-8B14-2DA4-D8E69BF2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11583280" cy="57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;g110d5e57419_0_17">
            <a:extLst>
              <a:ext uri="{FF2B5EF4-FFF2-40B4-BE49-F238E27FC236}">
                <a16:creationId xmlns:a16="http://schemas.microsoft.com/office/drawing/2014/main" id="{A4AC8523-858F-7FC0-37B9-3F1B7A12309E}"/>
              </a:ext>
            </a:extLst>
          </p:cNvPr>
          <p:cNvSpPr txBox="1"/>
          <p:nvPr/>
        </p:nvSpPr>
        <p:spPr>
          <a:xfrm>
            <a:off x="306500" y="188275"/>
            <a:ext cx="7913620" cy="4318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tx1"/>
                </a:solidFill>
                <a:highlight>
                  <a:srgbClr val="D5DB4D"/>
                </a:highlight>
                <a:latin typeface="Poppins Medium" panose="00000600000000000000" pitchFamily="2" charset="0"/>
                <a:ea typeface="Poppins"/>
                <a:cs typeface="Poppins Medium" panose="00000600000000000000" pitchFamily="2" charset="0"/>
                <a:sym typeface="Poppins"/>
              </a:rPr>
              <a:t>Il Congresso Nazionale</a:t>
            </a:r>
            <a:endParaRPr sz="2400" dirty="0">
              <a:solidFill>
                <a:schemeClr val="tx1"/>
              </a:solidFill>
              <a:highlight>
                <a:srgbClr val="D5DB4D"/>
              </a:highlight>
              <a:latin typeface="Poppins Medium" panose="00000600000000000000" pitchFamily="2" charset="0"/>
              <a:ea typeface="Poppins"/>
              <a:cs typeface="Poppins Medium" panose="00000600000000000000" pitchFamily="2" charset="0"/>
              <a:sym typeface="Poppin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06FF94-BFCF-4529-D8E4-E1488C48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00" y="654800"/>
            <a:ext cx="10560496" cy="5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549dd6e1d27ce175df49b7336fcec610628b27"/>
</p:tagLst>
</file>

<file path=ppt/theme/theme1.xml><?xml version="1.0" encoding="utf-8"?>
<a:theme xmlns:a="http://schemas.openxmlformats.org/drawingml/2006/main" name="2_Struttura predefinit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31881</TotalTime>
  <Words>966</Words>
  <Application>Microsoft Office PowerPoint</Application>
  <PresentationFormat>Widescreen</PresentationFormat>
  <Paragraphs>196</Paragraphs>
  <Slides>34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Poppins</vt:lpstr>
      <vt:lpstr>Poppins Light</vt:lpstr>
      <vt:lpstr>Poppins Medium</vt:lpstr>
      <vt:lpstr>Symbol</vt:lpstr>
      <vt:lpstr>2_Struttura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PERCHE’ IL CALCOLO AD ELEMENTI FINITI?</vt:lpstr>
      <vt:lpstr>PERCHE’ IL CALCOLO AD ELEMENTI FINITI?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TEP</dc:creator>
  <cp:lastModifiedBy>Rossella Esposti</cp:lastModifiedBy>
  <cp:revision>2027</cp:revision>
  <dcterms:created xsi:type="dcterms:W3CDTF">2005-02-22T14:55:24Z</dcterms:created>
  <dcterms:modified xsi:type="dcterms:W3CDTF">2024-10-29T08:28:09Z</dcterms:modified>
</cp:coreProperties>
</file>